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66" r:id="rId2"/>
    <p:sldId id="260" r:id="rId3"/>
    <p:sldId id="355" r:id="rId4"/>
    <p:sldId id="283" r:id="rId5"/>
    <p:sldId id="380" r:id="rId6"/>
    <p:sldId id="381" r:id="rId7"/>
    <p:sldId id="385" r:id="rId8"/>
    <p:sldId id="382" r:id="rId9"/>
    <p:sldId id="396" r:id="rId10"/>
    <p:sldId id="383" r:id="rId11"/>
    <p:sldId id="392" r:id="rId12"/>
    <p:sldId id="386" r:id="rId13"/>
    <p:sldId id="370" r:id="rId14"/>
    <p:sldId id="398" r:id="rId15"/>
    <p:sldId id="388" r:id="rId16"/>
    <p:sldId id="391" r:id="rId17"/>
    <p:sldId id="390" r:id="rId18"/>
    <p:sldId id="397" r:id="rId19"/>
    <p:sldId id="387" r:id="rId20"/>
    <p:sldId id="278" r:id="rId21"/>
    <p:sldId id="393" r:id="rId22"/>
    <p:sldId id="394" r:id="rId23"/>
    <p:sldId id="360" r:id="rId24"/>
    <p:sldId id="368" r:id="rId25"/>
    <p:sldId id="358" r:id="rId26"/>
    <p:sldId id="400" r:id="rId27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D4C"/>
    <a:srgbClr val="3DA98C"/>
    <a:srgbClr val="1A254F"/>
    <a:srgbClr val="192550"/>
    <a:srgbClr val="EE7D31"/>
    <a:srgbClr val="525252"/>
    <a:srgbClr val="3A7364"/>
    <a:srgbClr val="EB665F"/>
    <a:srgbClr val="EF7D31"/>
    <a:srgbClr val="4B51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3"/>
    <p:restoredTop sz="95029"/>
  </p:normalViewPr>
  <p:slideViewPr>
    <p:cSldViewPr snapToGrid="0">
      <p:cViewPr>
        <p:scale>
          <a:sx n="123" d="100"/>
          <a:sy n="123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-4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14EAA-3696-FD44-AB19-9854D4972ECA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14E32-3B9F-DA41-B2C8-C86B2FC764F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1066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Refa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390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https://</a:t>
            </a:r>
            <a:r>
              <a:rPr lang="en-US" dirty="0" err="1"/>
              <a:t>www.linkedin.com</a:t>
            </a:r>
            <a:r>
              <a:rPr lang="en-US" dirty="0"/>
              <a:t>/pulse/blue-ocean-strategy-how-peloton-made-competition-</a:t>
            </a:r>
            <a:r>
              <a:rPr lang="en-US" dirty="0" err="1"/>
              <a:t>prafull</a:t>
            </a:r>
            <a:r>
              <a:rPr lang="en-US" dirty="0"/>
              <a:t>-</a:t>
            </a:r>
            <a:r>
              <a:rPr lang="en-US" dirty="0" err="1"/>
              <a:t>sharma</a:t>
            </a:r>
            <a:r>
              <a:rPr lang="en-US" dirty="0"/>
              <a:t>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masura</a:t>
            </a:r>
            <a:r>
              <a:rPr lang="en-US" dirty="0"/>
              <a:t> in  care nu ai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in </a:t>
            </a:r>
            <a:r>
              <a:rPr lang="en-US" dirty="0" err="1"/>
              <a:t>partea</a:t>
            </a:r>
            <a:r>
              <a:rPr lang="en-US" dirty="0"/>
              <a:t> de speech, as </a:t>
            </a:r>
            <a:r>
              <a:rPr lang="en-US" dirty="0" err="1"/>
              <a:t>aduce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exemple</a:t>
            </a:r>
            <a:r>
              <a:rPr lang="en-US" dirty="0"/>
              <a:t> concrete de co-creating business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Open-Source Software Development;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Crowdsourcing innovations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Community based product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 Generated Content platforms (YouTube)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 Design (Lego)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Banking (Investment Open Platform Saxo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630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www.thepowermba.com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/blog/business-model-canvas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94436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eSamurai</a:t>
            </a:r>
            <a:r>
              <a:rPr lang="en-US" dirty="0"/>
              <a:t>/what-are-the-b2c-b2b-b2g-c2c-c2b-g2b-g2c-b2g-c2g-business-types-of-e-commerce-d8fa28718c21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https://www.5paisa.com/</a:t>
            </a:r>
            <a:r>
              <a:rPr lang="en-US" dirty="0" err="1"/>
              <a:t>finschool</a:t>
            </a:r>
            <a:r>
              <a:rPr lang="en-US" dirty="0"/>
              <a:t>/business-models-types-examples-and-importance/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8473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*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3157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blog.wmf-coffeemachines.uk.com</a:t>
            </a:r>
            <a:r>
              <a:rPr lang="en-US" dirty="0"/>
              <a:t>/what-goes-into-the-cost-of-a-coffee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6111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www.edrawmind.com</a:t>
            </a:r>
            <a:r>
              <a:rPr lang="en-US" dirty="0"/>
              <a:t>/templates/4-ps-of-marketing-template.html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www.campaignmonitor.com</a:t>
            </a:r>
            <a:r>
              <a:rPr lang="en-US" dirty="0"/>
              <a:t>/resources/knowledge-base/what-are-the-4-ps-of-marketing/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40225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i</a:t>
            </a:r>
            <a:r>
              <a:rPr lang="en-US" dirty="0"/>
              <a:t>-want-to-be-a-product-manager-when-</a:t>
            </a:r>
            <a:r>
              <a:rPr lang="en-US" dirty="0" err="1"/>
              <a:t>i</a:t>
            </a:r>
            <a:r>
              <a:rPr lang="en-US" dirty="0"/>
              <a:t>-grow-up/the-hooked-model-fa667c33951d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18050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Generated with </a:t>
            </a:r>
            <a:r>
              <a:rPr lang="en-GB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MidJourney</a:t>
            </a:r>
            <a:b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Critical staff: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Clarity (</a:t>
            </a:r>
            <a:r>
              <a:rPr lang="en-GB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eq</a:t>
            </a: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: a software tool – integrates smoothly and drives 20% better efficiency)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Scope (start limited, with the most relevant staff)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Success Criteria (ecommerce: user error rate &lt; 5%, customer satisfaction &gt; 80%, drive 20% sales uplift in digital, etc)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Ecosystem/ stakeholders involvement from the beginning (</a:t>
            </a:r>
            <a:r>
              <a:rPr lang="en-GB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healthtech</a:t>
            </a: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 – include doctors)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53668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eSamurai</a:t>
            </a:r>
            <a:r>
              <a:rPr lang="en-US" dirty="0"/>
              <a:t>/what-are-the-b2c-b2b-b2g-c2c-c2b-g2b-g2c-b2g-c2g-business-types-of-e-commerce-d8fa28718c21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https://www.5paisa.com/</a:t>
            </a:r>
            <a:r>
              <a:rPr lang="en-US" dirty="0" err="1"/>
              <a:t>finschool</a:t>
            </a:r>
            <a:r>
              <a:rPr lang="en-US" dirty="0"/>
              <a:t>/business-models-types-examples-and-importance/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11123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r.b.srikanth</a:t>
            </a:r>
            <a:r>
              <a:rPr lang="en-US" dirty="0"/>
              <a:t>/startup-funding-strategies-db69bdecf498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4997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Generated with DALL-E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34483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InnoOverblik</a:t>
            </a:r>
            <a:r>
              <a:rPr lang="en-US" dirty="0"/>
              <a:t>/a-guide-to-startup-funding-sources-in-denmark-ca73ed29b41d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Practical Community support: Founders’ Institute, Tech Hubs and Incubators, </a:t>
            </a:r>
            <a:r>
              <a:rPr lang="en-US" dirty="0" err="1"/>
              <a:t>UIPath</a:t>
            </a:r>
            <a:r>
              <a:rPr lang="en-US" dirty="0"/>
              <a:t> Foundation, Step FWD, BCR </a:t>
            </a:r>
            <a:r>
              <a:rPr lang="en-US" dirty="0" err="1"/>
              <a:t>InnoviX</a:t>
            </a:r>
            <a:r>
              <a:rPr lang="en-US" dirty="0"/>
              <a:t>, </a:t>
            </a:r>
            <a:r>
              <a:rPr lang="en-US" dirty="0" err="1"/>
              <a:t>Howtoweb</a:t>
            </a:r>
            <a:r>
              <a:rPr lang="en-US" dirty="0"/>
              <a:t>, </a:t>
            </a:r>
            <a:r>
              <a:rPr lang="en-US" dirty="0" err="1"/>
              <a:t>SeedBlink</a:t>
            </a:r>
            <a:r>
              <a:rPr lang="en-US" dirty="0"/>
              <a:t>, </a:t>
            </a:r>
            <a:r>
              <a:rPr lang="en-US" dirty="0" err="1"/>
              <a:t>Weronin</a:t>
            </a:r>
            <a:r>
              <a:rPr lang="en-US" dirty="0"/>
              <a:t> (in </a:t>
            </a:r>
            <a:r>
              <a:rPr lang="en-US" dirty="0" err="1"/>
              <a:t>autorizare</a:t>
            </a:r>
            <a:r>
              <a:rPr lang="en-US" dirty="0"/>
              <a:t>) + international: </a:t>
            </a:r>
            <a:r>
              <a:rPr lang="en-US" dirty="0" err="1"/>
              <a:t>Seedrs</a:t>
            </a:r>
            <a:r>
              <a:rPr lang="en-US" dirty="0"/>
              <a:t>, Kickstarter, Indiegogo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investors looking for: Team, Market Opportunity, Business Model, Traction and Scalability, Financials (Know your staff!!!), Competition, Legal, Exit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7315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Generated with </a:t>
            </a:r>
            <a:r>
              <a:rPr lang="en-US" dirty="0" err="1"/>
              <a:t>MidJourney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57294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8723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Generated with </a:t>
            </a:r>
            <a:r>
              <a:rPr lang="en-US" dirty="0" err="1"/>
              <a:t>MidJourney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79191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Generated with </a:t>
            </a:r>
            <a:r>
              <a:rPr lang="en-US" dirty="0" err="1"/>
              <a:t>MidJourney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26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4875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* Generated with </a:t>
            </a:r>
            <a:r>
              <a:rPr lang="en-US" dirty="0" err="1"/>
              <a:t>MidJourney</a:t>
            </a:r>
            <a:br>
              <a:rPr lang="en-US" dirty="0"/>
            </a:br>
            <a:r>
              <a:rPr lang="en-US" dirty="0">
                <a:effectLst/>
                <a:latin typeface="Helvetica Neue" panose="02000503000000020004" pitchFamily="2" charset="0"/>
              </a:rPr>
              <a:t>Significant metric: I would add clear metrics win credibility: ex: break even in 1.2 years, on a initial investment of EUR 1.3 MM and a pay-back period of no more than 1.6 years.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Scenarios: optimistic/ neutral/ pessimistic approaches also support a professional touch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8207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https://</a:t>
            </a:r>
            <a:r>
              <a:rPr lang="en-US" dirty="0" err="1"/>
              <a:t>www.nngroup.com</a:t>
            </a:r>
            <a:r>
              <a:rPr lang="en-US" dirty="0"/>
              <a:t>/articles/design-thinking/</a:t>
            </a:r>
            <a:br>
              <a:rPr lang="en-US" dirty="0"/>
            </a:br>
            <a:r>
              <a:rPr lang="en-GB" dirty="0">
                <a:effectLst/>
                <a:latin typeface="Helvetica Neue" panose="02000503000000020004" pitchFamily="2" charset="0"/>
              </a:rPr>
              <a:t>it’s all about customer centricity, creative ideation, rapid prototyping (pragmatism) and fast iterations.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The critical stakeholders: users, the team, sponsors, tech team, Marketing/ Sales, Externals.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7479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https://</a:t>
            </a:r>
            <a:r>
              <a:rPr lang="en-US" dirty="0" err="1"/>
              <a:t>gustdebacker.com</a:t>
            </a:r>
            <a:r>
              <a:rPr lang="en-US" dirty="0"/>
              <a:t>/tam-</a:t>
            </a:r>
            <a:r>
              <a:rPr lang="en-US" dirty="0" err="1"/>
              <a:t>sam</a:t>
            </a:r>
            <a:r>
              <a:rPr lang="en-US" dirty="0"/>
              <a:t>-</a:t>
            </a:r>
            <a:r>
              <a:rPr lang="en-US" dirty="0" err="1"/>
              <a:t>som</a:t>
            </a:r>
            <a:r>
              <a:rPr lang="en-US" dirty="0"/>
              <a:t>-market/</a:t>
            </a:r>
            <a:br>
              <a:rPr lang="en-US" dirty="0"/>
            </a:br>
            <a:r>
              <a:rPr lang="en-US" dirty="0"/>
              <a:t>I would add a couple of go-to free market info sources: McKinsey, Deloitte Insights, Pew Research Center, HubSpot Research, Nielson Insights, Government &amp; trade associations, Industry Reports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5183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* https://</a:t>
            </a:r>
            <a:r>
              <a:rPr lang="en-US" dirty="0" err="1"/>
              <a:t>www.gartner.com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/research/methodologies/magic-quadrants-research</a:t>
            </a:r>
            <a:br>
              <a:rPr lang="en-US" dirty="0"/>
            </a:br>
            <a:r>
              <a:rPr lang="en-US" dirty="0"/>
              <a:t>* https://</a:t>
            </a:r>
            <a:r>
              <a:rPr lang="en-US" dirty="0" err="1"/>
              <a:t>competitors.app</a:t>
            </a:r>
            <a:r>
              <a:rPr lang="en-US" dirty="0"/>
              <a:t>/competitive-matrix/</a:t>
            </a:r>
            <a:br>
              <a:rPr lang="en-US" dirty="0"/>
            </a:br>
            <a:br>
              <a:rPr lang="en-US" dirty="0"/>
            </a:br>
            <a:r>
              <a:rPr lang="en-US" dirty="0">
                <a:effectLst/>
                <a:latin typeface="Helvetica Neue" panose="02000503000000020004" pitchFamily="2" charset="0"/>
              </a:rPr>
              <a:t>Eu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rezonez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mult</a:t>
            </a:r>
            <a:r>
              <a:rPr lang="en-US" dirty="0">
                <a:effectLst/>
                <a:latin typeface="Helvetica Neue" panose="02000503000000020004" pitchFamily="2" charset="0"/>
              </a:rPr>
              <a:t> cu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abordarea</a:t>
            </a:r>
            <a:r>
              <a:rPr lang="en-US" dirty="0">
                <a:effectLst/>
                <a:latin typeface="Helvetica Neue" panose="02000503000000020004" pitchFamily="2" charset="0"/>
              </a:rPr>
              <a:t> in care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este</a:t>
            </a:r>
            <a:r>
              <a:rPr lang="en-US" dirty="0">
                <a:effectLst/>
                <a:latin typeface="Helvetica Neue" panose="02000503000000020004" pitchFamily="2" charset="0"/>
              </a:rPr>
              <a:t> important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sa</a:t>
            </a:r>
            <a:r>
              <a:rPr lang="en-US" dirty="0">
                <a:effectLst/>
                <a:latin typeface="Helvetica Neue" panose="02000503000000020004" pitchFamily="2" charset="0"/>
              </a:rPr>
              <a:t> rank-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uiesti</a:t>
            </a:r>
            <a:r>
              <a:rPr lang="en-US" dirty="0">
                <a:effectLst/>
                <a:latin typeface="Helvetica Neue" panose="02000503000000020004" pitchFamily="2" charset="0"/>
              </a:rPr>
              <a:t> “Traits” in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fucntie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importanta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pentru</a:t>
            </a:r>
            <a:r>
              <a:rPr lang="en-US" dirty="0">
                <a:effectLst/>
                <a:latin typeface="Helvetica Neue" panose="02000503000000020004" pitchFamily="2" charset="0"/>
              </a:rPr>
              <a:t> client (un level up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ar</a:t>
            </a:r>
            <a:r>
              <a:rPr lang="en-US" dirty="0">
                <a:effectLst/>
                <a:latin typeface="Helvetica Neue" panose="02000503000000020004" pitchFamily="2" charset="0"/>
              </a:rPr>
              <a:t> fi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si</a:t>
            </a:r>
            <a:r>
              <a:rPr lang="en-US" dirty="0">
                <a:effectLst/>
                <a:latin typeface="Helvetica Neue" panose="02000503000000020004" pitchFamily="2" charset="0"/>
              </a:rPr>
              <a:t> cu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valoarea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economica</a:t>
            </a:r>
            <a:r>
              <a:rPr lang="en-US" dirty="0">
                <a:effectLst/>
                <a:latin typeface="Helvetica Neue" panose="02000503000000020004" pitchFamily="2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Ideal,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merita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investesti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pentru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diferentiere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acolo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unde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foarte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valoros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pentru</a:t>
            </a:r>
            <a:r>
              <a:rPr lang="en-US" dirty="0">
                <a:effectLst/>
                <a:latin typeface="Helvetica Neue" panose="02000503000000020004" pitchFamily="2" charset="0"/>
              </a:rPr>
              <a:t> client.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Acolo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unde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putin</a:t>
            </a:r>
            <a:r>
              <a:rPr lang="en-US" dirty="0">
                <a:effectLst/>
                <a:latin typeface="Helvetica Neue" panose="02000503000000020004" pitchFamily="2" charset="0"/>
              </a:rPr>
              <a:t> important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pentru</a:t>
            </a:r>
            <a:r>
              <a:rPr lang="en-US" dirty="0">
                <a:effectLst/>
                <a:latin typeface="Helvetica Neue" panose="02000503000000020004" pitchFamily="2" charset="0"/>
              </a:rPr>
              <a:t> client,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opinia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mea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este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jucatorii</a:t>
            </a:r>
            <a:r>
              <a:rPr lang="en-US" dirty="0">
                <a:effectLst/>
                <a:latin typeface="Helvetica Neue" panose="02000503000000020004" pitchFamily="2" charset="0"/>
              </a:rPr>
              <a:t> de success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investesc</a:t>
            </a:r>
            <a:r>
              <a:rPr lang="en-US" dirty="0">
                <a:effectLst/>
                <a:latin typeface="Helvetica Neue" panose="02000503000000020004" pitchFamily="2" charset="0"/>
              </a:rPr>
              <a:t> cat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acopere</a:t>
            </a:r>
            <a:r>
              <a:rPr lang="en-US" dirty="0">
                <a:effectLst/>
                <a:latin typeface="Helvetica Neue" panose="02000503000000020004" pitchFamily="2" charset="0"/>
              </a:rPr>
              <a:t> zona de “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igiena</a:t>
            </a:r>
            <a:r>
              <a:rPr lang="en-US" dirty="0">
                <a:effectLst/>
                <a:latin typeface="Helvetica Neue" panose="02000503000000020004" pitchFamily="2" charset="0"/>
              </a:rPr>
              <a:t>”,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investitiile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peste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acest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nivel</a:t>
            </a:r>
            <a:r>
              <a:rPr lang="en-US" dirty="0">
                <a:effectLst/>
                <a:latin typeface="Helvetica Neue" panose="02000503000000020004" pitchFamily="2" charset="0"/>
              </a:rPr>
              <a:t> de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regula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reprezinta</a:t>
            </a:r>
            <a:r>
              <a:rPr lang="en-US" dirty="0">
                <a:effectLst/>
                <a:latin typeface="Helvetica Neue" panose="02000503000000020004" pitchFamily="2" charset="0"/>
              </a:rPr>
              <a:t> un suboptimal use of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resouces</a:t>
            </a:r>
            <a:r>
              <a:rPr lang="en-US" dirty="0">
                <a:effectLst/>
                <a:latin typeface="Helvetica Neue" panose="02000503000000020004" pitchFamily="2" charset="0"/>
              </a:rPr>
              <a:t>.  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2072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https://</a:t>
            </a:r>
            <a:r>
              <a:rPr lang="en-US" dirty="0" err="1"/>
              <a:t>www.linkedin.com</a:t>
            </a:r>
            <a:r>
              <a:rPr lang="en-US" dirty="0"/>
              <a:t>/pulse/blue-ocean-strategy-how-peloton-made-competition-</a:t>
            </a:r>
            <a:r>
              <a:rPr lang="en-US" dirty="0" err="1"/>
              <a:t>prafull</a:t>
            </a:r>
            <a:r>
              <a:rPr lang="en-US" dirty="0"/>
              <a:t>-</a:t>
            </a:r>
            <a:r>
              <a:rPr lang="en-US" dirty="0" err="1"/>
              <a:t>sharma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I would add examples: Cirque de Soleil, iTunes, Netflix, Dyson (bagless vacuums), Tesla,….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8896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* Generated with </a:t>
            </a:r>
            <a:r>
              <a:rPr lang="en-GB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Midjourney</a:t>
            </a:r>
            <a:endParaRPr lang="en-GB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301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https://</a:t>
            </a:r>
            <a:r>
              <a:rPr lang="en-US" dirty="0" err="1"/>
              <a:t>www.wordstream.com</a:t>
            </a:r>
            <a:r>
              <a:rPr lang="en-US" dirty="0"/>
              <a:t>/blog/</a:t>
            </a:r>
            <a:r>
              <a:rPr lang="en-US" dirty="0" err="1"/>
              <a:t>ws</a:t>
            </a:r>
            <a:r>
              <a:rPr lang="en-US" dirty="0"/>
              <a:t>/2016/04/27/value-proposition-examples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14E32-3B9F-DA41-B2C8-C86B2FC764F7}" type="slidenum">
              <a:rPr lang="en-RO" smtClean="0"/>
              <a:t>10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2457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C5C0-5E09-34B2-B89A-8BA08C7C0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E80B1-0D6D-EF58-9267-3CAEC0F76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260E7-99D8-F032-8172-2A5DA35D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4B450-D53E-9753-622A-4ACE11F32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DF94B-A225-62E6-09D2-56696948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531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8019-722B-1390-580C-B8D72AC6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E7B89-063E-829C-F12A-69E6B8597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F2A05-08CE-0783-DA6D-806DD805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D04DE-827D-166A-4286-452B4B89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B3874-28A1-B925-DC27-3A56A17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9814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7B74E-62A0-5AA7-8B41-0E62AB745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D4838-07E2-D115-7872-4DA6F0EF5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630D4-D6D0-5313-F468-DB7AE4AA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0708A-FE61-5743-62ED-C5001050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54A-FED7-F5DF-8B1F-FD0C168E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3828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DF17-E091-A39C-8F41-9FB6E57E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B02F-637E-1403-B6C0-1BECE129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DE09D-D5B7-975D-DE26-FB65FAEA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D4BD-FA49-A09A-822F-6D7DB6F3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E1407-506E-DE9A-2231-BE750DB6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434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C466-CAD3-ABBE-84A4-D7CBE2A5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EE5A2-E056-C9F4-A39A-26A732C61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4A5E3-89B3-0F90-C652-5F5B6A1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78D8D-35D2-250E-B7C5-B0C87C98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8329-01A1-08F7-E23A-0A02E36A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0503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2AAA-0657-3173-C2BF-609BD524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7CA9-76D7-3776-13B2-3CA61743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7138-67A9-2D40-3B1A-8C1AF7BD2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83C5A-285B-B13D-B666-E81EC82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4DF9D-5A4B-3987-2851-8A2E8B87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ED73-ED2E-B2DE-E0B8-B39CAAD5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5294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A8D5-7824-3F9A-A21F-519CCF60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41FD-2923-1504-1E59-DD85B450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63DC0-7111-C93E-B89B-965D98A2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1F2BC-AA4C-3F45-AA06-A01BC4945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C0F05-6F52-A5A5-21D6-900BD9228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53AB8-7651-4B79-71A0-EA31A83A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418E7-B56F-1F15-510B-D763F12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96499-667A-4ED7-20F3-EAFD0D61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5551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249B-FC6A-B2EB-F774-6134C5AA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904AD-13E8-25FB-45D0-42D63667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5590-96E5-7E47-BEBF-969FE297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710CA-5791-1534-9A89-B0EA50BD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4656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55317-09DF-04D4-69AB-2EF04E66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27399-9302-9B5F-25E5-3CC5F947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EA6EB-4DAB-AC29-79F5-D71B9A2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714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EE27-24CE-C146-7D6B-EEC48CCB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25F79-7F18-BD02-0C15-EF4E9EC46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10979-8618-6964-B656-E6139A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69CFC-4B59-0405-9C1C-F8494A71F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7907-18EB-686F-8E82-CADF21B1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ECC8A-E73A-338D-3946-22D48BAF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31436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BEEE-6D5C-0A3C-444F-16800BED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27025-2CC5-1DDB-B46C-BF33D292E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FC7C-1496-687E-E04D-E74F71BF6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8410F-3E2B-4F1B-D322-7FBD41BB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C7DC7-7571-35CD-7787-A94367E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862F6-9963-3AD7-65A8-5C6966C5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0515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081F6-42B2-4E45-C804-A07A5D30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CF2E7-3DE9-99EF-48B4-318ECDAC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C771D-6D17-ADF4-0C1E-3A25FAEB9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D977-CD59-7A47-BA8B-16358CD6E000}" type="datetimeFigureOut">
              <a:rPr lang="en-RO" smtClean="0"/>
              <a:t>12.04.2024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513EA-A8D9-ACC0-2124-F9157A5F8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2BDB8-8901-6D7F-0ADF-FADE8D2CB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D77E2-55CC-3247-8DE1-C2C1E2998D9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1127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/>
          <p:cNvSpPr txBox="1"/>
          <p:nvPr/>
        </p:nvSpPr>
        <p:spPr>
          <a:xfrm>
            <a:off x="522514" y="1943443"/>
            <a:ext cx="6347518" cy="472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334"/>
              </a:lnSpc>
            </a:pPr>
            <a:r>
              <a:rPr lang="en-US" sz="3600" b="1" spc="-2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Nuggets: </a:t>
            </a:r>
          </a:p>
          <a:p>
            <a:pPr>
              <a:lnSpc>
                <a:spcPts val="7334"/>
              </a:lnSpc>
            </a:pPr>
            <a:r>
              <a:rPr lang="en-US" sz="3600" b="1" spc="-2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Frameworks &amp;</a:t>
            </a:r>
          </a:p>
          <a:p>
            <a:pPr>
              <a:lnSpc>
                <a:spcPts val="7334"/>
              </a:lnSpc>
            </a:pPr>
            <a:r>
              <a:rPr lang="en-US" sz="3600" b="1" spc="-2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Best Practices to</a:t>
            </a:r>
          </a:p>
          <a:p>
            <a:pPr>
              <a:lnSpc>
                <a:spcPts val="7334"/>
              </a:lnSpc>
            </a:pPr>
            <a:r>
              <a:rPr lang="en-US" sz="3600" b="1" spc="-2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Achieve Success</a:t>
            </a:r>
          </a:p>
          <a:p>
            <a:pPr>
              <a:lnSpc>
                <a:spcPts val="7334"/>
              </a:lnSpc>
            </a:pPr>
            <a:endParaRPr lang="en-US" sz="4800" b="1" spc="-267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1471"/>
            <a:ext cx="6096000" cy="6096000"/>
          </a:xfrm>
          <a:prstGeom prst="rect">
            <a:avLst/>
          </a:prstGeom>
        </p:spPr>
      </p:pic>
      <p:pic>
        <p:nvPicPr>
          <p:cNvPr id="3" name="Picture 2" descr="A person sitting at a desk with a computer and a robot&#10;&#10;Description automatically generated">
            <a:extLst>
              <a:ext uri="{FF2B5EF4-FFF2-40B4-BE49-F238E27FC236}">
                <a16:creationId xmlns:a16="http://schemas.microsoft.com/office/drawing/2014/main" id="{76597902-A0F0-78E3-96C8-1FC4D8C3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065" y="1781559"/>
            <a:ext cx="4067942" cy="4067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66DD1-E112-C39F-1489-99AE6D365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4" y="499845"/>
            <a:ext cx="2150348" cy="5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86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övegdoboz 21"/>
          <p:cNvSpPr txBox="1"/>
          <p:nvPr/>
        </p:nvSpPr>
        <p:spPr>
          <a:xfrm>
            <a:off x="4018901" y="2353731"/>
            <a:ext cx="20289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Our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Customer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1" name="Lekerekített téglalap 20"/>
          <p:cNvSpPr/>
          <p:nvPr/>
        </p:nvSpPr>
        <p:spPr>
          <a:xfrm>
            <a:off x="3532035" y="2289477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3671907" y="2346999"/>
            <a:ext cx="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</a:t>
            </a:r>
          </a:p>
        </p:txBody>
      </p:sp>
      <p:sp>
        <p:nvSpPr>
          <p:cNvPr id="31" name="Lekerekített téglalap 30"/>
          <p:cNvSpPr/>
          <p:nvPr/>
        </p:nvSpPr>
        <p:spPr>
          <a:xfrm>
            <a:off x="3531475" y="2902458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626776" y="2941533"/>
            <a:ext cx="25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2</a:t>
            </a:r>
          </a:p>
        </p:txBody>
      </p:sp>
      <p:sp>
        <p:nvSpPr>
          <p:cNvPr id="36" name="Lekerekített téglalap 35"/>
          <p:cNvSpPr/>
          <p:nvPr/>
        </p:nvSpPr>
        <p:spPr>
          <a:xfrm>
            <a:off x="3531475" y="3547301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1A254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3624639" y="3640211"/>
            <a:ext cx="2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3</a:t>
            </a:r>
          </a:p>
        </p:txBody>
      </p:sp>
      <p:sp>
        <p:nvSpPr>
          <p:cNvPr id="40" name="Lekerekített téglalap 39"/>
          <p:cNvSpPr/>
          <p:nvPr/>
        </p:nvSpPr>
        <p:spPr>
          <a:xfrm>
            <a:off x="3531475" y="4139579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F54D4C"/>
          </a:solidFill>
          <a:ln>
            <a:solidFill>
              <a:schemeClr val="bg1"/>
            </a:solidFill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övegdoboz 40"/>
          <p:cNvSpPr txBox="1"/>
          <p:nvPr/>
        </p:nvSpPr>
        <p:spPr>
          <a:xfrm>
            <a:off x="3611195" y="4197101"/>
            <a:ext cx="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C79D019-87FE-2486-5DF5-79AF1308A41F}"/>
              </a:ext>
            </a:extLst>
          </p:cNvPr>
          <p:cNvSpPr txBox="1"/>
          <p:nvPr/>
        </p:nvSpPr>
        <p:spPr>
          <a:xfrm>
            <a:off x="918072" y="1043086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Framework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Overview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BBF913-AC9B-408A-1475-E32A22A48F9B}"/>
              </a:ext>
            </a:extLst>
          </p:cNvPr>
          <p:cNvSpPr txBox="1"/>
          <p:nvPr/>
        </p:nvSpPr>
        <p:spPr>
          <a:xfrm>
            <a:off x="3488505" y="1060398"/>
            <a:ext cx="3860562" cy="10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strategic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tool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used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clarify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communicate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unique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benefits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service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provides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target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customers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distinguishing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competitors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918072" y="156453"/>
            <a:ext cx="725714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Proposition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Framework</a:t>
            </a:r>
          </a:p>
        </p:txBody>
      </p:sp>
      <p:sp>
        <p:nvSpPr>
          <p:cNvPr id="8" name="Szövegdoboz 21">
            <a:extLst>
              <a:ext uri="{FF2B5EF4-FFF2-40B4-BE49-F238E27FC236}">
                <a16:creationId xmlns:a16="http://schemas.microsoft.com/office/drawing/2014/main" id="{3259975C-5F9B-44FB-864E-3D34E19EC534}"/>
              </a:ext>
            </a:extLst>
          </p:cNvPr>
          <p:cNvSpPr txBox="1"/>
          <p:nvPr/>
        </p:nvSpPr>
        <p:spPr>
          <a:xfrm>
            <a:off x="4052457" y="2965345"/>
            <a:ext cx="2385890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Benefits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0" name="Szövegdoboz 21">
            <a:extLst>
              <a:ext uri="{FF2B5EF4-FFF2-40B4-BE49-F238E27FC236}">
                <a16:creationId xmlns:a16="http://schemas.microsoft.com/office/drawing/2014/main" id="{E7E9F5A2-FA2B-8FED-23B3-4E95DBFC4946}"/>
              </a:ext>
            </a:extLst>
          </p:cNvPr>
          <p:cNvSpPr txBox="1"/>
          <p:nvPr/>
        </p:nvSpPr>
        <p:spPr>
          <a:xfrm>
            <a:off x="4052457" y="3593621"/>
            <a:ext cx="3165448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USP -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Unique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Selling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Point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2" name="Szövegdoboz 21">
            <a:extLst>
              <a:ext uri="{FF2B5EF4-FFF2-40B4-BE49-F238E27FC236}">
                <a16:creationId xmlns:a16="http://schemas.microsoft.com/office/drawing/2014/main" id="{55332DB2-707C-53E6-6DD8-B0C5FFDDABA9}"/>
              </a:ext>
            </a:extLst>
          </p:cNvPr>
          <p:cNvSpPr txBox="1"/>
          <p:nvPr/>
        </p:nvSpPr>
        <p:spPr>
          <a:xfrm>
            <a:off x="4083632" y="4196880"/>
            <a:ext cx="2354715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Offering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3" name="Szövegdoboz 2">
            <a:extLst>
              <a:ext uri="{FF2B5EF4-FFF2-40B4-BE49-F238E27FC236}">
                <a16:creationId xmlns:a16="http://schemas.microsoft.com/office/drawing/2014/main" id="{DCF7C7B4-08CA-9F95-7E2B-7E8414E097C6}"/>
              </a:ext>
            </a:extLst>
          </p:cNvPr>
          <p:cNvSpPr txBox="1"/>
          <p:nvPr/>
        </p:nvSpPr>
        <p:spPr>
          <a:xfrm>
            <a:off x="918072" y="4814138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Key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Highlight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17" name="Szövegdoboz 2">
            <a:extLst>
              <a:ext uri="{FF2B5EF4-FFF2-40B4-BE49-F238E27FC236}">
                <a16:creationId xmlns:a16="http://schemas.microsoft.com/office/drawing/2014/main" id="{38DD7B57-D135-6363-7C83-DB8ED6BCA229}"/>
              </a:ext>
            </a:extLst>
          </p:cNvPr>
          <p:cNvSpPr txBox="1"/>
          <p:nvPr/>
        </p:nvSpPr>
        <p:spPr>
          <a:xfrm>
            <a:off x="918072" y="5748178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Example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:</a:t>
            </a:r>
          </a:p>
        </p:txBody>
      </p:sp>
      <p:sp>
        <p:nvSpPr>
          <p:cNvPr id="18" name="Szövegdoboz 3">
            <a:extLst>
              <a:ext uri="{FF2B5EF4-FFF2-40B4-BE49-F238E27FC236}">
                <a16:creationId xmlns:a16="http://schemas.microsoft.com/office/drawing/2014/main" id="{473F210B-4179-DF36-9C60-D133EF601D3E}"/>
              </a:ext>
            </a:extLst>
          </p:cNvPr>
          <p:cNvSpPr txBox="1"/>
          <p:nvPr/>
        </p:nvSpPr>
        <p:spPr>
          <a:xfrm>
            <a:off x="3488505" y="5676970"/>
            <a:ext cx="3860562" cy="10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will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aid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non-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athletes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assess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their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level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preparation and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treat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themselves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providing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fast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conveninent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platform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sport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therapy</a:t>
            </a:r>
            <a:r>
              <a:rPr lang="hu-HU" sz="1200" i="1" u="sng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i="1" u="sng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maintenance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9" name="Szövegdoboz 2">
            <a:extLst>
              <a:ext uri="{FF2B5EF4-FFF2-40B4-BE49-F238E27FC236}">
                <a16:creationId xmlns:a16="http://schemas.microsoft.com/office/drawing/2014/main" id="{D8D00B9E-5563-C788-A788-021AB98C0884}"/>
              </a:ext>
            </a:extLst>
          </p:cNvPr>
          <p:cNvSpPr txBox="1"/>
          <p:nvPr/>
        </p:nvSpPr>
        <p:spPr>
          <a:xfrm>
            <a:off x="918072" y="2228985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Components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23" name="Szövegdoboz 3">
            <a:extLst>
              <a:ext uri="{FF2B5EF4-FFF2-40B4-BE49-F238E27FC236}">
                <a16:creationId xmlns:a16="http://schemas.microsoft.com/office/drawing/2014/main" id="{C543D7EE-7DD1-0340-CFDB-89E9427EC99B}"/>
              </a:ext>
            </a:extLst>
          </p:cNvPr>
          <p:cNvSpPr txBox="1"/>
          <p:nvPr/>
        </p:nvSpPr>
        <p:spPr>
          <a:xfrm>
            <a:off x="3509990" y="4797207"/>
            <a:ext cx="3860562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focus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only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is most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essential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different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closest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competition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6" name="Szövegdoboz 40">
            <a:extLst>
              <a:ext uri="{FF2B5EF4-FFF2-40B4-BE49-F238E27FC236}">
                <a16:creationId xmlns:a16="http://schemas.microsoft.com/office/drawing/2014/main" id="{7C330CEB-C586-8FC2-3C50-D2E69A5A0E56}"/>
              </a:ext>
            </a:extLst>
          </p:cNvPr>
          <p:cNvSpPr txBox="1"/>
          <p:nvPr/>
        </p:nvSpPr>
        <p:spPr>
          <a:xfrm>
            <a:off x="1702400" y="4141575"/>
            <a:ext cx="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sp>
        <p:nvSpPr>
          <p:cNvPr id="15" name="Szövegdoboz 40">
            <a:extLst>
              <a:ext uri="{FF2B5EF4-FFF2-40B4-BE49-F238E27FC236}">
                <a16:creationId xmlns:a16="http://schemas.microsoft.com/office/drawing/2014/main" id="{3B4EC495-EE52-EA6C-A987-45E5E75AFE67}"/>
              </a:ext>
            </a:extLst>
          </p:cNvPr>
          <p:cNvSpPr txBox="1"/>
          <p:nvPr/>
        </p:nvSpPr>
        <p:spPr>
          <a:xfrm>
            <a:off x="4720993" y="5606565"/>
            <a:ext cx="312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>
                <a:solidFill>
                  <a:srgbClr val="EF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</a:t>
            </a:r>
          </a:p>
        </p:txBody>
      </p:sp>
      <p:sp>
        <p:nvSpPr>
          <p:cNvPr id="20" name="Szövegdoboz 40">
            <a:extLst>
              <a:ext uri="{FF2B5EF4-FFF2-40B4-BE49-F238E27FC236}">
                <a16:creationId xmlns:a16="http://schemas.microsoft.com/office/drawing/2014/main" id="{AA370EC6-37C6-BA1A-A6EF-594F47CC3189}"/>
              </a:ext>
            </a:extLst>
          </p:cNvPr>
          <p:cNvSpPr txBox="1"/>
          <p:nvPr/>
        </p:nvSpPr>
        <p:spPr>
          <a:xfrm>
            <a:off x="6007195" y="5606565"/>
            <a:ext cx="312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>
                <a:solidFill>
                  <a:srgbClr val="3DA98C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2</a:t>
            </a:r>
          </a:p>
        </p:txBody>
      </p:sp>
      <p:sp>
        <p:nvSpPr>
          <p:cNvPr id="24" name="Szövegdoboz 40">
            <a:extLst>
              <a:ext uri="{FF2B5EF4-FFF2-40B4-BE49-F238E27FC236}">
                <a16:creationId xmlns:a16="http://schemas.microsoft.com/office/drawing/2014/main" id="{F1AF8F56-F0C4-58BB-62FF-DDAF25FC4E54}"/>
              </a:ext>
            </a:extLst>
          </p:cNvPr>
          <p:cNvSpPr txBox="1"/>
          <p:nvPr/>
        </p:nvSpPr>
        <p:spPr>
          <a:xfrm>
            <a:off x="4530576" y="6144159"/>
            <a:ext cx="312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>
                <a:solidFill>
                  <a:srgbClr val="1A254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3</a:t>
            </a:r>
          </a:p>
        </p:txBody>
      </p:sp>
      <p:sp>
        <p:nvSpPr>
          <p:cNvPr id="25" name="Szövegdoboz 40">
            <a:extLst>
              <a:ext uri="{FF2B5EF4-FFF2-40B4-BE49-F238E27FC236}">
                <a16:creationId xmlns:a16="http://schemas.microsoft.com/office/drawing/2014/main" id="{A2A4E4D0-B166-27C3-D358-4FA781DFCD8E}"/>
              </a:ext>
            </a:extLst>
          </p:cNvPr>
          <p:cNvSpPr txBox="1"/>
          <p:nvPr/>
        </p:nvSpPr>
        <p:spPr>
          <a:xfrm>
            <a:off x="6047804" y="6134920"/>
            <a:ext cx="312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>
                <a:solidFill>
                  <a:srgbClr val="F54D4C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4547BA-F4D1-FD1D-BCA8-200C7784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pic>
        <p:nvPicPr>
          <p:cNvPr id="28" name="Picture 27" descr="A person in a leather suit and hat holding a cat&#10;&#10;Description automatically generated">
            <a:extLst>
              <a:ext uri="{FF2B5EF4-FFF2-40B4-BE49-F238E27FC236}">
                <a16:creationId xmlns:a16="http://schemas.microsoft.com/office/drawing/2014/main" id="{81E7BE1B-A9AE-6179-4C16-0A04F03E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12" y="-83196"/>
            <a:ext cx="5061421" cy="70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3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964096" y="235026"/>
            <a:ext cx="970866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Co-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Creating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Interaction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System</a:t>
            </a:r>
          </a:p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  Be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Different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Thinking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Fair,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Parties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Should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8" name="Téglalap 4">
            <a:extLst>
              <a:ext uri="{FF2B5EF4-FFF2-40B4-BE49-F238E27FC236}">
                <a16:creationId xmlns:a16="http://schemas.microsoft.com/office/drawing/2014/main" id="{74D2094B-93C7-22F9-202B-98214B4AC0B8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pic>
        <p:nvPicPr>
          <p:cNvPr id="3" name="Picture 2" descr="A group of spheres with text&#10;&#10;Description automatically generated with medium confidence">
            <a:extLst>
              <a:ext uri="{FF2B5EF4-FFF2-40B4-BE49-F238E27FC236}">
                <a16:creationId xmlns:a16="http://schemas.microsoft.com/office/drawing/2014/main" id="{9E5940DA-0A0B-2AC0-A900-682CB93B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60" y="1732420"/>
            <a:ext cx="7936065" cy="47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986913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	Business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Canvas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What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if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Zara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was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a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on-demand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Streaming Platform? 🧐 </a:t>
            </a:r>
            <a:endParaRPr lang="hu-HU" sz="2667" b="1" spc="-67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pic>
        <p:nvPicPr>
          <p:cNvPr id="3" name="Picture 2" descr="A white rectangular chart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75B83BEA-26B5-5090-3D1B-0687D9BE7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58" y="1478217"/>
            <a:ext cx="5613921" cy="3901566"/>
          </a:xfrm>
          <a:prstGeom prst="rect">
            <a:avLst/>
          </a:prstGeom>
        </p:spPr>
      </p:pic>
      <p:pic>
        <p:nvPicPr>
          <p:cNvPr id="8" name="Picture 7" descr="A white diagram with black text&#10;&#10;Description automatically generated">
            <a:extLst>
              <a:ext uri="{FF2B5EF4-FFF2-40B4-BE49-F238E27FC236}">
                <a16:creationId xmlns:a16="http://schemas.microsoft.com/office/drawing/2014/main" id="{A611614B-6835-2F1E-B8F4-848220545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080" y="1507618"/>
            <a:ext cx="5613920" cy="3872165"/>
          </a:xfrm>
          <a:prstGeom prst="rect">
            <a:avLst/>
          </a:prstGeom>
        </p:spPr>
      </p:pic>
      <p:sp>
        <p:nvSpPr>
          <p:cNvPr id="9" name="Téglalap 4">
            <a:extLst>
              <a:ext uri="{FF2B5EF4-FFF2-40B4-BE49-F238E27FC236}">
                <a16:creationId xmlns:a16="http://schemas.microsoft.com/office/drawing/2014/main" id="{798502BB-675A-E220-D2F6-AF2883D0DDD9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20981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7C79D019-87FE-2486-5DF5-79AF1308A41F}"/>
              </a:ext>
            </a:extLst>
          </p:cNvPr>
          <p:cNvSpPr txBox="1"/>
          <p:nvPr/>
        </p:nvSpPr>
        <p:spPr>
          <a:xfrm>
            <a:off x="918072" y="1043086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Simple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Examples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BBF913-AC9B-408A-1475-E32A22A48F9B}"/>
              </a:ext>
            </a:extLst>
          </p:cNvPr>
          <p:cNvSpPr txBox="1"/>
          <p:nvPr/>
        </p:nvSpPr>
        <p:spPr>
          <a:xfrm>
            <a:off x="3488505" y="1060398"/>
            <a:ext cx="3860562" cy="10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B2C, B2B, B2G, C2C, C2B,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G2B, G2C, C2G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C-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Customer</a:t>
            </a: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;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</a:t>
            </a: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- Business;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</a:t>
            </a: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-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Government</a:t>
            </a:r>
            <a:endParaRPr lang="en-US" sz="1200" i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>
              <a:lnSpc>
                <a:spcPts val="1867"/>
              </a:lnSpc>
            </a:pPr>
            <a:r>
              <a:rPr lang="en-US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Note: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 be honest, imagine each scenario</a:t>
            </a:r>
            <a:endParaRPr lang="en-US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918072" y="193945"/>
            <a:ext cx="7257145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–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sell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Burgers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        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that’s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4F17DA-8CCC-61A9-DBA6-AD60F3E6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67" y="-13251"/>
            <a:ext cx="4744277" cy="68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25B42-44F2-B4B1-7522-00325001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8" name="Szövegdoboz 2">
            <a:extLst>
              <a:ext uri="{FF2B5EF4-FFF2-40B4-BE49-F238E27FC236}">
                <a16:creationId xmlns:a16="http://schemas.microsoft.com/office/drawing/2014/main" id="{4F383670-9F68-BD9B-155A-AEB442C7F462}"/>
              </a:ext>
            </a:extLst>
          </p:cNvPr>
          <p:cNvSpPr txBox="1"/>
          <p:nvPr/>
        </p:nvSpPr>
        <p:spPr>
          <a:xfrm>
            <a:off x="918072" y="2248094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Complex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Examples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9" name="Szövegdoboz 3">
            <a:extLst>
              <a:ext uri="{FF2B5EF4-FFF2-40B4-BE49-F238E27FC236}">
                <a16:creationId xmlns:a16="http://schemas.microsoft.com/office/drawing/2014/main" id="{96A64D0B-89DC-5B1C-21FE-2338679704F5}"/>
              </a:ext>
            </a:extLst>
          </p:cNvPr>
          <p:cNvSpPr txBox="1"/>
          <p:nvPr/>
        </p:nvSpPr>
        <p:spPr>
          <a:xfrm>
            <a:off x="3489744" y="2293729"/>
            <a:ext cx="3636613" cy="300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Subscription</a:t>
            </a: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endParaRPr lang="hu-HU" sz="1200" i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Freemium</a:t>
            </a:r>
            <a:r>
              <a:rPr lang="hu-HU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i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endParaRPr lang="hu-HU" sz="1200" i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 as a Service(PaaS)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E-commerce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Advertising Model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Peer-to-Peer(P2P) etc.</a:t>
            </a:r>
          </a:p>
          <a:p>
            <a:pPr>
              <a:lnSpc>
                <a:spcPts val="1867"/>
              </a:lnSpc>
            </a:pPr>
            <a:r>
              <a:rPr lang="en-US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Note: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Whatever you choose it is important to </a:t>
            </a:r>
            <a:b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try to </a:t>
            </a:r>
            <a:r>
              <a:rPr lang="en-US" sz="1200" b="1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Propose Value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by thinking how to </a:t>
            </a:r>
            <a:r>
              <a:rPr lang="en-US" sz="1200" b="1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Deliver Value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and then to </a:t>
            </a:r>
            <a:r>
              <a:rPr lang="en-US" sz="1200" b="1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Capture Value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again and again.</a:t>
            </a:r>
            <a:b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Once one element is shattering it is time to go back to the </a:t>
            </a:r>
            <a:r>
              <a:rPr lang="en-US" sz="1200" i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Drawing Board</a:t>
            </a:r>
            <a:endParaRPr lang="en-US" sz="1200" b="1" i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0" name="AutoShape 4" descr="Business Models: Types, Examples and Importance | Finschool">
            <a:extLst>
              <a:ext uri="{FF2B5EF4-FFF2-40B4-BE49-F238E27FC236}">
                <a16:creationId xmlns:a16="http://schemas.microsoft.com/office/drawing/2014/main" id="{A417BB0B-D9E3-E425-E907-122119496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Business Models: Types, Examples and Importance | Finschool">
            <a:extLst>
              <a:ext uri="{FF2B5EF4-FFF2-40B4-BE49-F238E27FC236}">
                <a16:creationId xmlns:a16="http://schemas.microsoft.com/office/drawing/2014/main" id="{D63834E9-1698-A0A6-6C69-7544C49D8B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FDE364-4101-B7E0-20DD-A59EE016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35" y="2855385"/>
            <a:ext cx="3913359" cy="39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BAE49B4-A239-8006-3354-B9C2314F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2410" cy="69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07C5203-64BF-5034-DAC7-E11882720EEA}"/>
              </a:ext>
            </a:extLst>
          </p:cNvPr>
          <p:cNvSpPr txBox="1"/>
          <p:nvPr/>
        </p:nvSpPr>
        <p:spPr>
          <a:xfrm>
            <a:off x="2480655" y="1944584"/>
            <a:ext cx="6946133" cy="356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2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Your</a:t>
            </a:r>
            <a:r>
              <a:rPr lang="hu-HU" sz="32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Marketing </a:t>
            </a:r>
            <a:r>
              <a:rPr lang="hu-HU" sz="32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should</a:t>
            </a:r>
            <a:r>
              <a:rPr lang="hu-HU" sz="32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prioritize</a:t>
            </a:r>
            <a:endParaRPr lang="hu-HU" sz="3200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The Big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Impact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of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Small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Projects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,</a:t>
            </a:r>
          </a:p>
          <a:p>
            <a:pPr algn="ctr"/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Turning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Niche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Innovations</a:t>
            </a:r>
            <a:endParaRPr lang="hu-HU" sz="2800" b="1" dirty="0">
              <a:solidFill>
                <a:srgbClr val="192550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Into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Must-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Have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Solutions</a:t>
            </a:r>
            <a:endParaRPr lang="hu-HU" sz="2800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KnowYourPrice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SellingShouldBeEasy</a:t>
            </a:r>
            <a:b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</a:br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ThanksForTheThoughtsChatGPT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1333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hu-HU" sz="4000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634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986913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How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Compute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Price 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Why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☕️ is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so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expensive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? Oh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It’s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just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Today’s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  <a:sym typeface="Wingdings" pitchFamily="2" charset="2"/>
              </a:rPr>
              <a:t>Economy</a:t>
            </a:r>
            <a:endParaRPr lang="hu-HU" sz="2667" b="1" spc="-67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pic>
        <p:nvPicPr>
          <p:cNvPr id="5" name="Picture 4" descr="A diagram of a cup of coffee&#10;&#10;Description automatically generated">
            <a:extLst>
              <a:ext uri="{FF2B5EF4-FFF2-40B4-BE49-F238E27FC236}">
                <a16:creationId xmlns:a16="http://schemas.microsoft.com/office/drawing/2014/main" id="{EF9E9343-517E-F9C1-4AD2-3CECD4B4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02" y="1294264"/>
            <a:ext cx="6887998" cy="4859810"/>
          </a:xfrm>
          <a:prstGeom prst="rect">
            <a:avLst/>
          </a:prstGeom>
        </p:spPr>
      </p:pic>
      <p:sp>
        <p:nvSpPr>
          <p:cNvPr id="9" name="Téglalap 4">
            <a:extLst>
              <a:ext uri="{FF2B5EF4-FFF2-40B4-BE49-F238E27FC236}">
                <a16:creationId xmlns:a16="http://schemas.microsoft.com/office/drawing/2014/main" id="{2842AED4-13D6-F775-43CF-854630B26CF2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46552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1013257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      		The 4 Ps Of Marking Mix  🛒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    I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marketing is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about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how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does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work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4" name="Téglalap 4">
            <a:extLst>
              <a:ext uri="{FF2B5EF4-FFF2-40B4-BE49-F238E27FC236}">
                <a16:creationId xmlns:a16="http://schemas.microsoft.com/office/drawing/2014/main" id="{BA5CA6FB-1E89-8273-A358-D0AD734374AA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5" name="Lekerekített téglalap 71">
            <a:extLst>
              <a:ext uri="{FF2B5EF4-FFF2-40B4-BE49-F238E27FC236}">
                <a16:creationId xmlns:a16="http://schemas.microsoft.com/office/drawing/2014/main" id="{B90C0251-AE9B-3706-0509-902F8FDF01BE}"/>
              </a:ext>
            </a:extLst>
          </p:cNvPr>
          <p:cNvSpPr/>
          <p:nvPr/>
        </p:nvSpPr>
        <p:spPr>
          <a:xfrm>
            <a:off x="143831" y="2361160"/>
            <a:ext cx="2880783" cy="3610752"/>
          </a:xfrm>
          <a:prstGeom prst="roundRect">
            <a:avLst>
              <a:gd name="adj" fmla="val 9613"/>
            </a:avLst>
          </a:prstGeom>
          <a:solidFill>
            <a:schemeClr val="bg1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8" name="Lekerekített téglalap 59">
            <a:extLst>
              <a:ext uri="{FF2B5EF4-FFF2-40B4-BE49-F238E27FC236}">
                <a16:creationId xmlns:a16="http://schemas.microsoft.com/office/drawing/2014/main" id="{3109D1F6-3C3C-0E16-4378-B4EC3A8B9043}"/>
              </a:ext>
            </a:extLst>
          </p:cNvPr>
          <p:cNvSpPr/>
          <p:nvPr/>
        </p:nvSpPr>
        <p:spPr>
          <a:xfrm>
            <a:off x="368133" y="2510502"/>
            <a:ext cx="2564190" cy="642666"/>
          </a:xfrm>
          <a:prstGeom prst="roundRect">
            <a:avLst>
              <a:gd name="adj" fmla="val 24680"/>
            </a:avLst>
          </a:prstGeom>
          <a:solidFill>
            <a:srgbClr val="3DA98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9" name="Szövegdoboz 60">
            <a:extLst>
              <a:ext uri="{FF2B5EF4-FFF2-40B4-BE49-F238E27FC236}">
                <a16:creationId xmlns:a16="http://schemas.microsoft.com/office/drawing/2014/main" id="{CA668B41-3FF5-636C-2602-285D54AF9339}"/>
              </a:ext>
            </a:extLst>
          </p:cNvPr>
          <p:cNvSpPr txBox="1"/>
          <p:nvPr/>
        </p:nvSpPr>
        <p:spPr>
          <a:xfrm>
            <a:off x="532627" y="2669740"/>
            <a:ext cx="2245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</a:t>
            </a:r>
            <a:endParaRPr lang="hu-HU" sz="1600" b="1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0" name="Szövegdoboz 61">
            <a:extLst>
              <a:ext uri="{FF2B5EF4-FFF2-40B4-BE49-F238E27FC236}">
                <a16:creationId xmlns:a16="http://schemas.microsoft.com/office/drawing/2014/main" id="{4452DC98-924D-D8CE-B97A-8519735C6ECB}"/>
              </a:ext>
            </a:extLst>
          </p:cNvPr>
          <p:cNvSpPr txBox="1"/>
          <p:nvPr/>
        </p:nvSpPr>
        <p:spPr>
          <a:xfrm>
            <a:off x="527412" y="3429382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Variety,Colors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Sizes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1" name="Szövegdoboz 69">
            <a:extLst>
              <a:ext uri="{FF2B5EF4-FFF2-40B4-BE49-F238E27FC236}">
                <a16:creationId xmlns:a16="http://schemas.microsoft.com/office/drawing/2014/main" id="{75802E83-C1E5-C217-F1F0-E30741A6D896}"/>
              </a:ext>
            </a:extLst>
          </p:cNvPr>
          <p:cNvSpPr txBox="1"/>
          <p:nvPr/>
        </p:nvSpPr>
        <p:spPr>
          <a:xfrm>
            <a:off x="527412" y="4261206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Packaging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Feature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2" name="Szövegdoboz 68">
            <a:extLst>
              <a:ext uri="{FF2B5EF4-FFF2-40B4-BE49-F238E27FC236}">
                <a16:creationId xmlns:a16="http://schemas.microsoft.com/office/drawing/2014/main" id="{DC8869AD-18E4-E9CF-DFBB-FD800986E8E6}"/>
              </a:ext>
            </a:extLst>
          </p:cNvPr>
          <p:cNvSpPr txBox="1"/>
          <p:nvPr/>
        </p:nvSpPr>
        <p:spPr>
          <a:xfrm>
            <a:off x="527412" y="3845294"/>
            <a:ext cx="240491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Quality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Design,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Brand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3" name="Szövegdoboz 70">
            <a:extLst>
              <a:ext uri="{FF2B5EF4-FFF2-40B4-BE49-F238E27FC236}">
                <a16:creationId xmlns:a16="http://schemas.microsoft.com/office/drawing/2014/main" id="{E883F509-BD29-92CE-A2BF-4CA15390E2F4}"/>
              </a:ext>
            </a:extLst>
          </p:cNvPr>
          <p:cNvSpPr txBox="1"/>
          <p:nvPr/>
        </p:nvSpPr>
        <p:spPr>
          <a:xfrm>
            <a:off x="527412" y="4677118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Guarantees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Exchanges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Support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Service</a:t>
            </a:r>
          </a:p>
        </p:txBody>
      </p:sp>
      <p:sp>
        <p:nvSpPr>
          <p:cNvPr id="14" name="Lekerekített téglalap 73">
            <a:extLst>
              <a:ext uri="{FF2B5EF4-FFF2-40B4-BE49-F238E27FC236}">
                <a16:creationId xmlns:a16="http://schemas.microsoft.com/office/drawing/2014/main" id="{0A612F39-DBBA-2102-264B-A7688DCC38CB}"/>
              </a:ext>
            </a:extLst>
          </p:cNvPr>
          <p:cNvSpPr/>
          <p:nvPr/>
        </p:nvSpPr>
        <p:spPr>
          <a:xfrm>
            <a:off x="3178679" y="2342787"/>
            <a:ext cx="2880783" cy="3610752"/>
          </a:xfrm>
          <a:prstGeom prst="roundRect">
            <a:avLst>
              <a:gd name="adj" fmla="val 9613"/>
            </a:avLst>
          </a:prstGeom>
          <a:solidFill>
            <a:schemeClr val="bg1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15" name="Lekerekített téglalap 74">
            <a:extLst>
              <a:ext uri="{FF2B5EF4-FFF2-40B4-BE49-F238E27FC236}">
                <a16:creationId xmlns:a16="http://schemas.microsoft.com/office/drawing/2014/main" id="{C5C15DD0-E987-4A8C-E0C3-E7DFE8F053CF}"/>
              </a:ext>
            </a:extLst>
          </p:cNvPr>
          <p:cNvSpPr/>
          <p:nvPr/>
        </p:nvSpPr>
        <p:spPr>
          <a:xfrm>
            <a:off x="3336976" y="2510502"/>
            <a:ext cx="2564190" cy="642666"/>
          </a:xfrm>
          <a:prstGeom prst="roundRect">
            <a:avLst>
              <a:gd name="adj" fmla="val 24680"/>
            </a:avLst>
          </a:prstGeom>
          <a:solidFill>
            <a:srgbClr val="F54D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16" name="Szövegdoboz 75">
            <a:extLst>
              <a:ext uri="{FF2B5EF4-FFF2-40B4-BE49-F238E27FC236}">
                <a16:creationId xmlns:a16="http://schemas.microsoft.com/office/drawing/2014/main" id="{1A45F3CC-6DB2-406B-AEEF-14BAF404F52E}"/>
              </a:ext>
            </a:extLst>
          </p:cNvPr>
          <p:cNvSpPr txBox="1"/>
          <p:nvPr/>
        </p:nvSpPr>
        <p:spPr>
          <a:xfrm>
            <a:off x="3501470" y="2669740"/>
            <a:ext cx="2245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Price</a:t>
            </a:r>
          </a:p>
        </p:txBody>
      </p:sp>
      <p:sp>
        <p:nvSpPr>
          <p:cNvPr id="17" name="Szövegdoboz 76">
            <a:extLst>
              <a:ext uri="{FF2B5EF4-FFF2-40B4-BE49-F238E27FC236}">
                <a16:creationId xmlns:a16="http://schemas.microsoft.com/office/drawing/2014/main" id="{E324740A-1BD3-1717-6BB3-79A0404E8354}"/>
              </a:ext>
            </a:extLst>
          </p:cNvPr>
          <p:cNvSpPr txBox="1"/>
          <p:nvPr/>
        </p:nvSpPr>
        <p:spPr>
          <a:xfrm>
            <a:off x="3496255" y="3429382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List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prices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</p:txBody>
      </p:sp>
      <p:sp>
        <p:nvSpPr>
          <p:cNvPr id="18" name="Szövegdoboz 77">
            <a:extLst>
              <a:ext uri="{FF2B5EF4-FFF2-40B4-BE49-F238E27FC236}">
                <a16:creationId xmlns:a16="http://schemas.microsoft.com/office/drawing/2014/main" id="{152E1EDA-2038-04C7-13A7-C91005F3AA51}"/>
              </a:ext>
            </a:extLst>
          </p:cNvPr>
          <p:cNvSpPr txBox="1"/>
          <p:nvPr/>
        </p:nvSpPr>
        <p:spPr>
          <a:xfrm>
            <a:off x="3496255" y="4261206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Terms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means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payment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9" name="Szövegdoboz 78">
            <a:extLst>
              <a:ext uri="{FF2B5EF4-FFF2-40B4-BE49-F238E27FC236}">
                <a16:creationId xmlns:a16="http://schemas.microsoft.com/office/drawing/2014/main" id="{DDC200CA-3748-BBF6-4F39-1B72A5102DE7}"/>
              </a:ext>
            </a:extLst>
          </p:cNvPr>
          <p:cNvSpPr txBox="1"/>
          <p:nvPr/>
        </p:nvSpPr>
        <p:spPr>
          <a:xfrm>
            <a:off x="3496255" y="3845294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Discounts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</p:txBody>
      </p:sp>
      <p:sp>
        <p:nvSpPr>
          <p:cNvPr id="21" name="Szövegdoboz 70">
            <a:extLst>
              <a:ext uri="{FF2B5EF4-FFF2-40B4-BE49-F238E27FC236}">
                <a16:creationId xmlns:a16="http://schemas.microsoft.com/office/drawing/2014/main" id="{D98B58F8-8139-BA28-CF5F-F6140A1809C4}"/>
              </a:ext>
            </a:extLst>
          </p:cNvPr>
          <p:cNvSpPr txBox="1"/>
          <p:nvPr/>
        </p:nvSpPr>
        <p:spPr>
          <a:xfrm>
            <a:off x="527412" y="5325847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Convenience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Use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Handling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Delivery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2" name="Szövegdoboz 79">
            <a:extLst>
              <a:ext uri="{FF2B5EF4-FFF2-40B4-BE49-F238E27FC236}">
                <a16:creationId xmlns:a16="http://schemas.microsoft.com/office/drawing/2014/main" id="{1748683F-7EFD-67C7-14DF-8AFECA5FE3AF}"/>
              </a:ext>
            </a:extLst>
          </p:cNvPr>
          <p:cNvSpPr txBox="1"/>
          <p:nvPr/>
        </p:nvSpPr>
        <p:spPr>
          <a:xfrm>
            <a:off x="3491040" y="4957984"/>
            <a:ext cx="2250846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Cost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. Benefit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compared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market</a:t>
            </a:r>
          </a:p>
        </p:txBody>
      </p:sp>
      <p:sp>
        <p:nvSpPr>
          <p:cNvPr id="23" name="Lekerekített téglalap 73">
            <a:extLst>
              <a:ext uri="{FF2B5EF4-FFF2-40B4-BE49-F238E27FC236}">
                <a16:creationId xmlns:a16="http://schemas.microsoft.com/office/drawing/2014/main" id="{F718FD11-DEB5-684B-9604-18D5FA4D1265}"/>
              </a:ext>
            </a:extLst>
          </p:cNvPr>
          <p:cNvSpPr/>
          <p:nvPr/>
        </p:nvSpPr>
        <p:spPr>
          <a:xfrm>
            <a:off x="6223956" y="2361160"/>
            <a:ext cx="2880783" cy="3741466"/>
          </a:xfrm>
          <a:prstGeom prst="roundRect">
            <a:avLst>
              <a:gd name="adj" fmla="val 9613"/>
            </a:avLst>
          </a:prstGeom>
          <a:solidFill>
            <a:schemeClr val="bg1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b="1" dirty="0"/>
          </a:p>
        </p:txBody>
      </p:sp>
      <p:sp>
        <p:nvSpPr>
          <p:cNvPr id="24" name="Lekerekített téglalap 74">
            <a:extLst>
              <a:ext uri="{FF2B5EF4-FFF2-40B4-BE49-F238E27FC236}">
                <a16:creationId xmlns:a16="http://schemas.microsoft.com/office/drawing/2014/main" id="{D9B8C083-6965-D8DB-B59A-C4F6FA42461C}"/>
              </a:ext>
            </a:extLst>
          </p:cNvPr>
          <p:cNvSpPr/>
          <p:nvPr/>
        </p:nvSpPr>
        <p:spPr>
          <a:xfrm>
            <a:off x="6382253" y="2528875"/>
            <a:ext cx="2564190" cy="642666"/>
          </a:xfrm>
          <a:prstGeom prst="roundRect">
            <a:avLst>
              <a:gd name="adj" fmla="val 24680"/>
            </a:avLst>
          </a:prstGeom>
          <a:solidFill>
            <a:srgbClr val="1A25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25" name="Szövegdoboz 75">
            <a:extLst>
              <a:ext uri="{FF2B5EF4-FFF2-40B4-BE49-F238E27FC236}">
                <a16:creationId xmlns:a16="http://schemas.microsoft.com/office/drawing/2014/main" id="{D3838724-8781-37AB-6279-4AE1355DB8D8}"/>
              </a:ext>
            </a:extLst>
          </p:cNvPr>
          <p:cNvSpPr txBox="1"/>
          <p:nvPr/>
        </p:nvSpPr>
        <p:spPr>
          <a:xfrm>
            <a:off x="6546747" y="2688113"/>
            <a:ext cx="2245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Place</a:t>
            </a:r>
            <a:endParaRPr lang="hu-HU" sz="1600" b="1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6" name="Szövegdoboz 76">
            <a:extLst>
              <a:ext uri="{FF2B5EF4-FFF2-40B4-BE49-F238E27FC236}">
                <a16:creationId xmlns:a16="http://schemas.microsoft.com/office/drawing/2014/main" id="{EFD78E8D-5550-CD4D-4BC2-5D4AC0E12B1F}"/>
              </a:ext>
            </a:extLst>
          </p:cNvPr>
          <p:cNvSpPr txBox="1"/>
          <p:nvPr/>
        </p:nvSpPr>
        <p:spPr>
          <a:xfrm>
            <a:off x="6541532" y="3406055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Physical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online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channels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service</a:t>
            </a:r>
          </a:p>
        </p:txBody>
      </p:sp>
      <p:sp>
        <p:nvSpPr>
          <p:cNvPr id="27" name="Szövegdoboz 77">
            <a:extLst>
              <a:ext uri="{FF2B5EF4-FFF2-40B4-BE49-F238E27FC236}">
                <a16:creationId xmlns:a16="http://schemas.microsoft.com/office/drawing/2014/main" id="{A297965A-26C2-AA6B-763E-BC39D68BC655}"/>
              </a:ext>
            </a:extLst>
          </p:cNvPr>
          <p:cNvSpPr txBox="1"/>
          <p:nvPr/>
        </p:nvSpPr>
        <p:spPr>
          <a:xfrm>
            <a:off x="6536317" y="4378454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Location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stocks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8" name="Szövegdoboz 78">
            <a:extLst>
              <a:ext uri="{FF2B5EF4-FFF2-40B4-BE49-F238E27FC236}">
                <a16:creationId xmlns:a16="http://schemas.microsoft.com/office/drawing/2014/main" id="{80504B35-1F51-D126-FB2A-BB4699AEF6AE}"/>
              </a:ext>
            </a:extLst>
          </p:cNvPr>
          <p:cNvSpPr txBox="1"/>
          <p:nvPr/>
        </p:nvSpPr>
        <p:spPr>
          <a:xfrm>
            <a:off x="6541532" y="3976415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reach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area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9" name="Szövegdoboz 79">
            <a:extLst>
              <a:ext uri="{FF2B5EF4-FFF2-40B4-BE49-F238E27FC236}">
                <a16:creationId xmlns:a16="http://schemas.microsoft.com/office/drawing/2014/main" id="{5022D66B-24C5-9525-12DD-B9B9DBB6C007}"/>
              </a:ext>
            </a:extLst>
          </p:cNvPr>
          <p:cNvSpPr txBox="1"/>
          <p:nvPr/>
        </p:nvSpPr>
        <p:spPr>
          <a:xfrm>
            <a:off x="6541532" y="4896831"/>
            <a:ext cx="2250846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Distribution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transport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goods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0" name="Szövegdoboz 79">
            <a:extLst>
              <a:ext uri="{FF2B5EF4-FFF2-40B4-BE49-F238E27FC236}">
                <a16:creationId xmlns:a16="http://schemas.microsoft.com/office/drawing/2014/main" id="{D064DA35-C986-DEB1-6B70-B8E9811D3B92}"/>
              </a:ext>
            </a:extLst>
          </p:cNvPr>
          <p:cNvSpPr txBox="1"/>
          <p:nvPr/>
        </p:nvSpPr>
        <p:spPr>
          <a:xfrm>
            <a:off x="6546747" y="5458049"/>
            <a:ext cx="2250846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Differentiation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local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competitors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3" name="Lekerekített téglalap 73">
            <a:extLst>
              <a:ext uri="{FF2B5EF4-FFF2-40B4-BE49-F238E27FC236}">
                <a16:creationId xmlns:a16="http://schemas.microsoft.com/office/drawing/2014/main" id="{66C03E25-530E-4272-B540-D40EE1593A6E}"/>
              </a:ext>
            </a:extLst>
          </p:cNvPr>
          <p:cNvSpPr/>
          <p:nvPr/>
        </p:nvSpPr>
        <p:spPr>
          <a:xfrm>
            <a:off x="9192799" y="2361160"/>
            <a:ext cx="2880783" cy="3610752"/>
          </a:xfrm>
          <a:prstGeom prst="roundRect">
            <a:avLst>
              <a:gd name="adj" fmla="val 9613"/>
            </a:avLst>
          </a:prstGeom>
          <a:solidFill>
            <a:schemeClr val="bg1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b="1" dirty="0"/>
          </a:p>
        </p:txBody>
      </p:sp>
      <p:sp>
        <p:nvSpPr>
          <p:cNvPr id="34" name="Lekerekített téglalap 74">
            <a:extLst>
              <a:ext uri="{FF2B5EF4-FFF2-40B4-BE49-F238E27FC236}">
                <a16:creationId xmlns:a16="http://schemas.microsoft.com/office/drawing/2014/main" id="{BE4D1616-8F8F-B575-EC4B-D2D570213828}"/>
              </a:ext>
            </a:extLst>
          </p:cNvPr>
          <p:cNvSpPr/>
          <p:nvPr/>
        </p:nvSpPr>
        <p:spPr>
          <a:xfrm>
            <a:off x="9351096" y="2528875"/>
            <a:ext cx="2564190" cy="642666"/>
          </a:xfrm>
          <a:prstGeom prst="roundRect">
            <a:avLst>
              <a:gd name="adj" fmla="val 24680"/>
            </a:avLst>
          </a:prstGeom>
          <a:solidFill>
            <a:srgbClr val="EF7D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35" name="Szövegdoboz 75">
            <a:extLst>
              <a:ext uri="{FF2B5EF4-FFF2-40B4-BE49-F238E27FC236}">
                <a16:creationId xmlns:a16="http://schemas.microsoft.com/office/drawing/2014/main" id="{F9665810-1CE6-92F3-04ED-D1A64CF64958}"/>
              </a:ext>
            </a:extLst>
          </p:cNvPr>
          <p:cNvSpPr txBox="1"/>
          <p:nvPr/>
        </p:nvSpPr>
        <p:spPr>
          <a:xfrm>
            <a:off x="9515590" y="2688113"/>
            <a:ext cx="2245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Promotion</a:t>
            </a:r>
            <a:endParaRPr lang="hu-HU" sz="1600" b="1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6" name="Szövegdoboz 76">
            <a:extLst>
              <a:ext uri="{FF2B5EF4-FFF2-40B4-BE49-F238E27FC236}">
                <a16:creationId xmlns:a16="http://schemas.microsoft.com/office/drawing/2014/main" id="{1A282480-A4C9-C217-142E-C0097F96EEFE}"/>
              </a:ext>
            </a:extLst>
          </p:cNvPr>
          <p:cNvSpPr txBox="1"/>
          <p:nvPr/>
        </p:nvSpPr>
        <p:spPr>
          <a:xfrm>
            <a:off x="9510375" y="3447755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Visual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identity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categories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7" name="Szövegdoboz 77">
            <a:extLst>
              <a:ext uri="{FF2B5EF4-FFF2-40B4-BE49-F238E27FC236}">
                <a16:creationId xmlns:a16="http://schemas.microsoft.com/office/drawing/2014/main" id="{B16EF8B3-E81D-5788-17F4-018676C583DE}"/>
              </a:ext>
            </a:extLst>
          </p:cNvPr>
          <p:cNvSpPr txBox="1"/>
          <p:nvPr/>
        </p:nvSpPr>
        <p:spPr>
          <a:xfrm>
            <a:off x="9497996" y="4593673"/>
            <a:ext cx="2245631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Press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office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8" name="Szövegdoboz 78">
            <a:extLst>
              <a:ext uri="{FF2B5EF4-FFF2-40B4-BE49-F238E27FC236}">
                <a16:creationId xmlns:a16="http://schemas.microsoft.com/office/drawing/2014/main" id="{520AD20E-A6B5-E4EC-05C4-30A01F1FAEEF}"/>
              </a:ext>
            </a:extLst>
          </p:cNvPr>
          <p:cNvSpPr txBox="1"/>
          <p:nvPr/>
        </p:nvSpPr>
        <p:spPr>
          <a:xfrm>
            <a:off x="9510375" y="3998449"/>
            <a:ext cx="224563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Production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online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content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9" name="Szövegdoboz 79">
            <a:extLst>
              <a:ext uri="{FF2B5EF4-FFF2-40B4-BE49-F238E27FC236}">
                <a16:creationId xmlns:a16="http://schemas.microsoft.com/office/drawing/2014/main" id="{6DB57527-355B-24E6-8FC8-A291FC928F05}"/>
              </a:ext>
            </a:extLst>
          </p:cNvPr>
          <p:cNvSpPr txBox="1"/>
          <p:nvPr/>
        </p:nvSpPr>
        <p:spPr>
          <a:xfrm>
            <a:off x="9512982" y="5018659"/>
            <a:ext cx="2250846" cy="3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Disclosure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advertising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0" name="Szövegdoboz 79">
            <a:extLst>
              <a:ext uri="{FF2B5EF4-FFF2-40B4-BE49-F238E27FC236}">
                <a16:creationId xmlns:a16="http://schemas.microsoft.com/office/drawing/2014/main" id="{89820BF5-3E30-87BA-8C68-D303DEFE07C3}"/>
              </a:ext>
            </a:extLst>
          </p:cNvPr>
          <p:cNvSpPr txBox="1"/>
          <p:nvPr/>
        </p:nvSpPr>
        <p:spPr>
          <a:xfrm>
            <a:off x="9505160" y="5365061"/>
            <a:ext cx="2250846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Customer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attraction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targeting</a:t>
            </a:r>
            <a:endParaRPr lang="hu-HU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1" name="Lekerekített téglalap 74">
            <a:extLst>
              <a:ext uri="{FF2B5EF4-FFF2-40B4-BE49-F238E27FC236}">
                <a16:creationId xmlns:a16="http://schemas.microsoft.com/office/drawing/2014/main" id="{F6E1D730-33B4-4175-1858-95D001B3B374}"/>
              </a:ext>
            </a:extLst>
          </p:cNvPr>
          <p:cNvSpPr/>
          <p:nvPr/>
        </p:nvSpPr>
        <p:spPr>
          <a:xfrm>
            <a:off x="4813905" y="1458329"/>
            <a:ext cx="2564190" cy="642666"/>
          </a:xfrm>
          <a:prstGeom prst="roundRect">
            <a:avLst>
              <a:gd name="adj" fmla="val 24680"/>
            </a:avLst>
          </a:prstGeom>
          <a:solidFill>
            <a:srgbClr val="3A73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42" name="Szövegdoboz 75">
            <a:extLst>
              <a:ext uri="{FF2B5EF4-FFF2-40B4-BE49-F238E27FC236}">
                <a16:creationId xmlns:a16="http://schemas.microsoft.com/office/drawing/2014/main" id="{36B37633-CCD0-B9DD-1544-04D9EFDF7CAC}"/>
              </a:ext>
            </a:extLst>
          </p:cNvPr>
          <p:cNvSpPr txBox="1"/>
          <p:nvPr/>
        </p:nvSpPr>
        <p:spPr>
          <a:xfrm>
            <a:off x="4978399" y="1617567"/>
            <a:ext cx="2245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sz="16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Marketing Mix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B2CC8E1F-3A8C-9456-F830-3EA91AEC8C2E}"/>
              </a:ext>
            </a:extLst>
          </p:cNvPr>
          <p:cNvCxnSpPr>
            <a:cxnSpLocks/>
            <a:stCxn id="41" idx="2"/>
            <a:endCxn id="34" idx="0"/>
          </p:cNvCxnSpPr>
          <p:nvPr/>
        </p:nvCxnSpPr>
        <p:spPr>
          <a:xfrm rot="16200000" flipH="1">
            <a:off x="8150655" y="46339"/>
            <a:ext cx="427880" cy="453719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383F79D-C1C8-F055-CBAF-86A9196C756D}"/>
              </a:ext>
            </a:extLst>
          </p:cNvPr>
          <p:cNvCxnSpPr>
            <a:cxnSpLocks/>
            <a:stCxn id="41" idx="2"/>
            <a:endCxn id="24" idx="0"/>
          </p:cNvCxnSpPr>
          <p:nvPr/>
        </p:nvCxnSpPr>
        <p:spPr>
          <a:xfrm rot="16200000" flipH="1">
            <a:off x="6666234" y="1530761"/>
            <a:ext cx="427880" cy="156834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DE0C30A-15B1-883E-CB10-25DE65F98D7F}"/>
              </a:ext>
            </a:extLst>
          </p:cNvPr>
          <p:cNvCxnSpPr>
            <a:cxnSpLocks/>
            <a:stCxn id="41" idx="2"/>
            <a:endCxn id="15" idx="0"/>
          </p:cNvCxnSpPr>
          <p:nvPr/>
        </p:nvCxnSpPr>
        <p:spPr>
          <a:xfrm rot="5400000">
            <a:off x="5152783" y="1567284"/>
            <a:ext cx="409507" cy="14769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7A35CBBB-D822-C26A-71AB-A1322FF8139B}"/>
              </a:ext>
            </a:extLst>
          </p:cNvPr>
          <p:cNvCxnSpPr>
            <a:cxnSpLocks/>
            <a:stCxn id="41" idx="2"/>
            <a:endCxn id="8" idx="0"/>
          </p:cNvCxnSpPr>
          <p:nvPr/>
        </p:nvCxnSpPr>
        <p:spPr>
          <a:xfrm rot="5400000">
            <a:off x="3668361" y="82862"/>
            <a:ext cx="409507" cy="444577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7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986913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  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Captain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Morgan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Theme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Song Got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🪝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saw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product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somewhere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nevermind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I am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buying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endParaRPr lang="hu-HU" sz="2667" b="1" spc="-67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pic>
        <p:nvPicPr>
          <p:cNvPr id="3074" name="Picture 2" descr="The Hooked Model. A how-to guide for building better… | by Alin Mateescu |  I want to be a product manager when I grow up | Medium">
            <a:extLst>
              <a:ext uri="{FF2B5EF4-FFF2-40B4-BE49-F238E27FC236}">
                <a16:creationId xmlns:a16="http://schemas.microsoft.com/office/drawing/2014/main" id="{B234937C-E3FD-24E6-4EFC-CB5863C53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/>
          <a:stretch/>
        </p:blipFill>
        <p:spPr bwMode="auto">
          <a:xfrm>
            <a:off x="2865598" y="1580322"/>
            <a:ext cx="6460803" cy="43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4">
            <a:extLst>
              <a:ext uri="{FF2B5EF4-FFF2-40B4-BE49-F238E27FC236}">
                <a16:creationId xmlns:a16="http://schemas.microsoft.com/office/drawing/2014/main" id="{C70E3EBB-DC20-FE8E-2EC5-D7E7BEEED310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FB2A9-EC42-7CC7-E70B-1F3CD9EAB109}"/>
              </a:ext>
            </a:extLst>
          </p:cNvPr>
          <p:cNvSpPr/>
          <p:nvPr/>
        </p:nvSpPr>
        <p:spPr>
          <a:xfrm>
            <a:off x="8010939" y="5108713"/>
            <a:ext cx="1123122" cy="1232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5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179A88AE-C50A-2FF9-D3A9-7CEDD418E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145" y="-229809"/>
            <a:ext cx="12696290" cy="73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07C5203-64BF-5034-DAC7-E11882720EEA}"/>
              </a:ext>
            </a:extLst>
          </p:cNvPr>
          <p:cNvSpPr txBox="1"/>
          <p:nvPr/>
        </p:nvSpPr>
        <p:spPr>
          <a:xfrm>
            <a:off x="1533280" y="1944584"/>
            <a:ext cx="8840883" cy="356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Your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small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PoC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should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strategically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scale</a:t>
            </a:r>
            <a:endParaRPr lang="hu-HU" sz="3200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Proving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Its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Market Fit and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Potential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For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Disruption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which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can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Pave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the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Way</a:t>
            </a:r>
            <a:endParaRPr lang="hu-HU" sz="2800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From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Winning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a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Hackton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toward</a:t>
            </a:r>
            <a:r>
              <a:rPr lang="hu-HU" sz="2800" b="1" dirty="0">
                <a:solidFill>
                  <a:srgbClr val="192550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an IPO</a:t>
            </a: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LongRoadAhead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JourneyHasJustStarted</a:t>
            </a:r>
            <a:b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</a:br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ThanksForTheThoughtsChatGPT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1333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hu-HU" sz="4000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147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7C79D019-87FE-2486-5DF5-79AF1308A41F}"/>
              </a:ext>
            </a:extLst>
          </p:cNvPr>
          <p:cNvSpPr txBox="1"/>
          <p:nvPr/>
        </p:nvSpPr>
        <p:spPr>
          <a:xfrm>
            <a:off x="875102" y="1209483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Stages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Roadmap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BBF913-AC9B-408A-1475-E32A22A48F9B}"/>
              </a:ext>
            </a:extLst>
          </p:cNvPr>
          <p:cNvSpPr txBox="1"/>
          <p:nvPr/>
        </p:nvSpPr>
        <p:spPr>
          <a:xfrm>
            <a:off x="3488505" y="1209483"/>
            <a:ext cx="3860562" cy="227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Develop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Strategic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Objectives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Identify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Audience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Engage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Stakeholders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Assess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Capabilities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Identify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Gaps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Opportunities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Priorities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Recommendations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Develop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Timeline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>
              <a:lnSpc>
                <a:spcPts val="1867"/>
              </a:lnSpc>
            </a:pPr>
            <a:r>
              <a:rPr lang="en-US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Note: 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Please Start Simple and make every piece of the puzzle fit</a:t>
            </a:r>
            <a:endParaRPr lang="en-US" sz="1200" b="1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918072" y="193945"/>
            <a:ext cx="7257145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RoadMap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–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sell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Burgers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        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that’s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25B42-44F2-B4B1-7522-00325001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8" name="Szövegdoboz 2">
            <a:extLst>
              <a:ext uri="{FF2B5EF4-FFF2-40B4-BE49-F238E27FC236}">
                <a16:creationId xmlns:a16="http://schemas.microsoft.com/office/drawing/2014/main" id="{4F383670-9F68-BD9B-155A-AEB442C7F462}"/>
              </a:ext>
            </a:extLst>
          </p:cNvPr>
          <p:cNvSpPr txBox="1"/>
          <p:nvPr/>
        </p:nvSpPr>
        <p:spPr>
          <a:xfrm>
            <a:off x="918072" y="3867638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F54D4C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Challenges</a:t>
            </a:r>
            <a:r>
              <a:rPr lang="hu-HU" sz="1600" b="1" dirty="0">
                <a:solidFill>
                  <a:srgbClr val="F54D4C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9" name="Szövegdoboz 3">
            <a:extLst>
              <a:ext uri="{FF2B5EF4-FFF2-40B4-BE49-F238E27FC236}">
                <a16:creationId xmlns:a16="http://schemas.microsoft.com/office/drawing/2014/main" id="{96A64D0B-89DC-5B1C-21FE-2338679704F5}"/>
              </a:ext>
            </a:extLst>
          </p:cNvPr>
          <p:cNvSpPr txBox="1"/>
          <p:nvPr/>
        </p:nvSpPr>
        <p:spPr>
          <a:xfrm>
            <a:off x="3488505" y="3867638"/>
            <a:ext cx="3636613" cy="251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Objectives are hard to define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Audience is always different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Find a Bridge between Parties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Plans suffer changes, and also good parts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Pivot or Integrate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Back to the Drawing Board 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One last thing: Crayon your story as easy as possible and then make it complex</a:t>
            </a: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71450" indent="-171450">
              <a:lnSpc>
                <a:spcPts val="1867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0" name="AutoShape 4" descr="Business Models: Types, Examples and Importance | Finschool">
            <a:extLst>
              <a:ext uri="{FF2B5EF4-FFF2-40B4-BE49-F238E27FC236}">
                <a16:creationId xmlns:a16="http://schemas.microsoft.com/office/drawing/2014/main" id="{A417BB0B-D9E3-E425-E907-122119496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76C862-9A02-ABE8-BA66-928F656E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49" y="-79513"/>
            <a:ext cx="4832425" cy="70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07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2796949"/>
            <a:ext cx="12192000" cy="4060523"/>
          </a:xfrm>
          <a:prstGeom prst="rect">
            <a:avLst/>
          </a:prstGeom>
          <a:solidFill>
            <a:srgbClr val="192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8" name="Szövegdoboz 7"/>
          <p:cNvSpPr txBox="1"/>
          <p:nvPr/>
        </p:nvSpPr>
        <p:spPr>
          <a:xfrm>
            <a:off x="540961" y="519420"/>
            <a:ext cx="381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Our </a:t>
            </a:r>
            <a:r>
              <a:rPr lang="hu-HU" sz="3200" b="1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Agenda</a:t>
            </a:r>
          </a:p>
        </p:txBody>
      </p:sp>
      <p:sp>
        <p:nvSpPr>
          <p:cNvPr id="5" name="Téglalap 4"/>
          <p:cNvSpPr/>
          <p:nvPr/>
        </p:nvSpPr>
        <p:spPr>
          <a:xfrm>
            <a:off x="10696238" y="596372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6" name="Téglalap 5"/>
          <p:cNvSpPr/>
          <p:nvPr/>
        </p:nvSpPr>
        <p:spPr>
          <a:xfrm>
            <a:off x="7215380" y="2357542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10" name="Szövegdoboz 9"/>
          <p:cNvSpPr txBox="1"/>
          <p:nvPr/>
        </p:nvSpPr>
        <p:spPr>
          <a:xfrm>
            <a:off x="1622369" y="3657811"/>
            <a:ext cx="52443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Brainstorming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Proposition</a:t>
            </a:r>
            <a:endParaRPr lang="hu-HU" sz="1867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142095" y="3644998"/>
            <a:ext cx="4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01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1615640" y="4041252"/>
            <a:ext cx="545986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Canvas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Business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endParaRPr lang="hu-HU" sz="1867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142094" y="4060604"/>
            <a:ext cx="5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02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1615640" y="4453943"/>
            <a:ext cx="433239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Marketing and Lead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Generation</a:t>
            </a:r>
            <a:endParaRPr lang="hu-HU" sz="1867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142094" y="4464061"/>
            <a:ext cx="48027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03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1622369" y="4837668"/>
            <a:ext cx="469853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Road Map and Maturity Strategy</a:t>
            </a:r>
          </a:p>
        </p:txBody>
      </p:sp>
      <p:sp>
        <p:nvSpPr>
          <p:cNvPr id="19" name="Szövegdoboz 18"/>
          <p:cNvSpPr txBox="1"/>
          <p:nvPr/>
        </p:nvSpPr>
        <p:spPr>
          <a:xfrm>
            <a:off x="1135809" y="4889389"/>
            <a:ext cx="4798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04</a:t>
            </a:r>
          </a:p>
        </p:txBody>
      </p:sp>
      <p:pic>
        <p:nvPicPr>
          <p:cNvPr id="24" name="Kép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25" y="1493117"/>
            <a:ext cx="2592000" cy="864000"/>
          </a:xfrm>
          <a:prstGeom prst="rect">
            <a:avLst/>
          </a:prstGeom>
        </p:spPr>
      </p:pic>
      <p:sp>
        <p:nvSpPr>
          <p:cNvPr id="3" name="Szövegdoboz 9">
            <a:extLst>
              <a:ext uri="{FF2B5EF4-FFF2-40B4-BE49-F238E27FC236}">
                <a16:creationId xmlns:a16="http://schemas.microsoft.com/office/drawing/2014/main" id="{ED9C2CB5-FAC6-72EF-3E2B-BC7F02EFFE4A}"/>
              </a:ext>
            </a:extLst>
          </p:cNvPr>
          <p:cNvSpPr txBox="1"/>
          <p:nvPr/>
        </p:nvSpPr>
        <p:spPr>
          <a:xfrm>
            <a:off x="1615640" y="5267863"/>
            <a:ext cx="459387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Attracting</a:t>
            </a:r>
            <a:r>
              <a:rPr lang="hu-HU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867" dirty="0" err="1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Investment</a:t>
            </a:r>
            <a:endParaRPr lang="hu-HU" sz="1867" dirty="0">
              <a:solidFill>
                <a:schemeClr val="bg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" name="Szövegdoboz 10">
            <a:extLst>
              <a:ext uri="{FF2B5EF4-FFF2-40B4-BE49-F238E27FC236}">
                <a16:creationId xmlns:a16="http://schemas.microsoft.com/office/drawing/2014/main" id="{2F739A49-4ED5-BFCB-ABFB-97E9B19A8F47}"/>
              </a:ext>
            </a:extLst>
          </p:cNvPr>
          <p:cNvSpPr txBox="1"/>
          <p:nvPr/>
        </p:nvSpPr>
        <p:spPr>
          <a:xfrm>
            <a:off x="1135366" y="5303170"/>
            <a:ext cx="4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05</a:t>
            </a:r>
          </a:p>
        </p:txBody>
      </p:sp>
      <p:sp>
        <p:nvSpPr>
          <p:cNvPr id="9" name="Szövegdoboz 9">
            <a:extLst>
              <a:ext uri="{FF2B5EF4-FFF2-40B4-BE49-F238E27FC236}">
                <a16:creationId xmlns:a16="http://schemas.microsoft.com/office/drawing/2014/main" id="{821A39DF-01BA-C0AE-FDD9-3ECC76D82DF1}"/>
              </a:ext>
            </a:extLst>
          </p:cNvPr>
          <p:cNvSpPr txBox="1"/>
          <p:nvPr/>
        </p:nvSpPr>
        <p:spPr>
          <a:xfrm>
            <a:off x="1622369" y="5682659"/>
            <a:ext cx="459387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Conclusions and Q&amp;A</a:t>
            </a:r>
          </a:p>
        </p:txBody>
      </p:sp>
      <p:sp>
        <p:nvSpPr>
          <p:cNvPr id="12" name="Szövegdoboz 10">
            <a:extLst>
              <a:ext uri="{FF2B5EF4-FFF2-40B4-BE49-F238E27FC236}">
                <a16:creationId xmlns:a16="http://schemas.microsoft.com/office/drawing/2014/main" id="{D5B8B335-DD00-6B63-F3A7-4C188CA0851C}"/>
              </a:ext>
            </a:extLst>
          </p:cNvPr>
          <p:cNvSpPr txBox="1"/>
          <p:nvPr/>
        </p:nvSpPr>
        <p:spPr>
          <a:xfrm>
            <a:off x="1142095" y="5664943"/>
            <a:ext cx="4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50412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1104812" y="472935"/>
            <a:ext cx="3725336" cy="184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4"/>
              </a:lnSpc>
            </a:pP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Example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</a:t>
            </a:r>
            <a:r>
              <a:rPr lang="hu-HU" sz="4267" b="1" spc="-67" dirty="0" err="1">
                <a:solidFill>
                  <a:srgbClr val="3DA98C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Trials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F44D4D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Timeline</a:t>
            </a:r>
            <a:endParaRPr lang="hu-HU" sz="4267" b="1" spc="-67" dirty="0">
              <a:solidFill>
                <a:srgbClr val="F44D4D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" name="Ötszög 1"/>
          <p:cNvSpPr/>
          <p:nvPr/>
        </p:nvSpPr>
        <p:spPr>
          <a:xfrm>
            <a:off x="-1" y="3491437"/>
            <a:ext cx="11592984" cy="532191"/>
          </a:xfrm>
          <a:prstGeom prst="homePlate">
            <a:avLst/>
          </a:prstGeom>
          <a:solidFill>
            <a:srgbClr val="3B7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10" name="Ötszög 9"/>
          <p:cNvSpPr/>
          <p:nvPr/>
        </p:nvSpPr>
        <p:spPr>
          <a:xfrm>
            <a:off x="-1" y="3491437"/>
            <a:ext cx="8441853" cy="532191"/>
          </a:xfrm>
          <a:prstGeom prst="homePlate">
            <a:avLst/>
          </a:prstGeom>
          <a:solidFill>
            <a:srgbClr val="3D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solidFill>
                <a:srgbClr val="EB665F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8823233" y="2432177"/>
            <a:ext cx="2160000" cy="89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Evaluating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Results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and</a:t>
            </a:r>
          </a:p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Documentation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5796491" y="2432177"/>
            <a:ext cx="240494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Team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Trials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</a:t>
            </a:r>
          </a:p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Feedback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Gathering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3740472" y="2432177"/>
            <a:ext cx="216000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Building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Up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Hype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199092" y="2432177"/>
            <a:ext cx="2160000" cy="89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Future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Experiments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Implementation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8" name="Ötszög 17"/>
          <p:cNvSpPr/>
          <p:nvPr/>
        </p:nvSpPr>
        <p:spPr>
          <a:xfrm>
            <a:off x="1" y="3491437"/>
            <a:ext cx="5900472" cy="532191"/>
          </a:xfrm>
          <a:prstGeom prst="homePlate">
            <a:avLst/>
          </a:prstGeom>
          <a:solidFill>
            <a:srgbClr val="38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solidFill>
                <a:srgbClr val="EB665F"/>
              </a:solidFill>
            </a:endParaRPr>
          </a:p>
        </p:txBody>
      </p:sp>
      <p:sp>
        <p:nvSpPr>
          <p:cNvPr id="19" name="Ötszög 18"/>
          <p:cNvSpPr/>
          <p:nvPr/>
        </p:nvSpPr>
        <p:spPr>
          <a:xfrm>
            <a:off x="-1" y="3491437"/>
            <a:ext cx="3359093" cy="532191"/>
          </a:xfrm>
          <a:prstGeom prst="homePlate">
            <a:avLst/>
          </a:prstGeom>
          <a:solidFill>
            <a:srgbClr val="F4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solidFill>
                <a:srgbClr val="EB665F"/>
              </a:solidFill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8832909" y="3628017"/>
            <a:ext cx="2160000" cy="282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67"/>
              </a:lnSpc>
            </a:pPr>
            <a:r>
              <a:rPr lang="hu-HU" sz="12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MONTH 4-5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291528" y="3628017"/>
            <a:ext cx="2160000" cy="282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67"/>
              </a:lnSpc>
            </a:pPr>
            <a:r>
              <a:rPr lang="hu-HU" sz="12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MONTH 2-3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3750148" y="3628017"/>
            <a:ext cx="2160000" cy="282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67"/>
              </a:lnSpc>
            </a:pPr>
            <a:r>
              <a:rPr lang="hu-HU" sz="12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MONTH 1-2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1208768" y="3628017"/>
            <a:ext cx="2160000" cy="282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67"/>
              </a:lnSpc>
            </a:pPr>
            <a:r>
              <a:rPr lang="hu-HU" sz="1200" b="1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MONTH 1</a:t>
            </a:r>
          </a:p>
        </p:txBody>
      </p:sp>
      <p:sp>
        <p:nvSpPr>
          <p:cNvPr id="3" name="Ellipszis 2"/>
          <p:cNvSpPr/>
          <p:nvPr/>
        </p:nvSpPr>
        <p:spPr>
          <a:xfrm>
            <a:off x="10992909" y="3599907"/>
            <a:ext cx="315251" cy="315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24" name="Szövegdoboz 23"/>
          <p:cNvSpPr txBox="1"/>
          <p:nvPr/>
        </p:nvSpPr>
        <p:spPr>
          <a:xfrm>
            <a:off x="1208768" y="4281032"/>
            <a:ext cx="2160000" cy="202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Gather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info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team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Synchronize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different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tools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Choosing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suite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tools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exploring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their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capabilities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fullest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5" name="Szövegdoboz 24"/>
          <p:cNvSpPr txBox="1"/>
          <p:nvPr/>
        </p:nvSpPr>
        <p:spPr>
          <a:xfrm>
            <a:off x="3740472" y="4281032"/>
            <a:ext cx="2160000" cy="227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Have Demo Sessions with different parts of the company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Continuously gather new information and pains/needs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Find a suitable small project where to use the tools day by day</a:t>
            </a:r>
          </a:p>
        </p:txBody>
      </p:sp>
      <p:sp>
        <p:nvSpPr>
          <p:cNvPr id="26" name="Szövegdoboz 25"/>
          <p:cNvSpPr txBox="1"/>
          <p:nvPr/>
        </p:nvSpPr>
        <p:spPr>
          <a:xfrm>
            <a:off x="6281852" y="4281032"/>
            <a:ext cx="2160000" cy="15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 multiple sprints, try to use the tools 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Share feedback with the project team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Find new ways to use the proposed suite</a:t>
            </a:r>
          </a:p>
        </p:txBody>
      </p:sp>
      <p:sp>
        <p:nvSpPr>
          <p:cNvPr id="27" name="Szövegdoboz 26"/>
          <p:cNvSpPr txBox="1"/>
          <p:nvPr/>
        </p:nvSpPr>
        <p:spPr>
          <a:xfrm>
            <a:off x="8822863" y="4281032"/>
            <a:ext cx="2160000" cy="227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After gathering information and trials, the project team should find the right metrics to evaluate the aiding tools suite.</a:t>
            </a:r>
          </a:p>
          <a:p>
            <a:pPr marL="190510" indent="-19051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Expand the Confluence pages with the data available. </a:t>
            </a:r>
          </a:p>
        </p:txBody>
      </p:sp>
      <p:sp>
        <p:nvSpPr>
          <p:cNvPr id="4" name="L alak 3"/>
          <p:cNvSpPr/>
          <p:nvPr/>
        </p:nvSpPr>
        <p:spPr>
          <a:xfrm rot="18900000">
            <a:off x="11080765" y="3709350"/>
            <a:ext cx="139539" cy="81398"/>
          </a:xfrm>
          <a:prstGeom prst="corner">
            <a:avLst/>
          </a:prstGeom>
          <a:solidFill>
            <a:srgbClr val="3D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28" name="Téglalap 27"/>
          <p:cNvSpPr/>
          <p:nvPr/>
        </p:nvSpPr>
        <p:spPr>
          <a:xfrm rot="10800000">
            <a:off x="10992983" y="529"/>
            <a:ext cx="1200000" cy="1200000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29" name="Téglalap 28"/>
          <p:cNvSpPr/>
          <p:nvPr/>
        </p:nvSpPr>
        <p:spPr>
          <a:xfrm rot="10800000">
            <a:off x="10393891" y="1196446"/>
            <a:ext cx="600000" cy="600000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30" name="Téglalap 29"/>
          <p:cNvSpPr/>
          <p:nvPr/>
        </p:nvSpPr>
        <p:spPr>
          <a:xfrm rot="10800000">
            <a:off x="9193891" y="-3629"/>
            <a:ext cx="1200000" cy="1200000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5" name="Kép 9">
            <a:extLst>
              <a:ext uri="{FF2B5EF4-FFF2-40B4-BE49-F238E27FC236}">
                <a16:creationId xmlns:a16="http://schemas.microsoft.com/office/drawing/2014/main" id="{2F3A03D7-AC48-569A-BF09-3450C2D762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99" y="840529"/>
            <a:ext cx="148718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986913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  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Hum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next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after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Hackaton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 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Brilliant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Idea,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no Money 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2" name="Téglalap 4">
            <a:extLst>
              <a:ext uri="{FF2B5EF4-FFF2-40B4-BE49-F238E27FC236}">
                <a16:creationId xmlns:a16="http://schemas.microsoft.com/office/drawing/2014/main" id="{C70E3EBB-DC20-FE8E-2EC5-D7E7BEEED310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FB2A9-EC42-7CC7-E70B-1F3CD9EAB109}"/>
              </a:ext>
            </a:extLst>
          </p:cNvPr>
          <p:cNvSpPr/>
          <p:nvPr/>
        </p:nvSpPr>
        <p:spPr>
          <a:xfrm>
            <a:off x="8010939" y="5108713"/>
            <a:ext cx="1123122" cy="1232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usiness&#10;&#10;Description automatically generated">
            <a:extLst>
              <a:ext uri="{FF2B5EF4-FFF2-40B4-BE49-F238E27FC236}">
                <a16:creationId xmlns:a16="http://schemas.microsoft.com/office/drawing/2014/main" id="{7291CD53-D0B5-F73F-87E7-9FB2AADF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10" y="1749287"/>
            <a:ext cx="9499074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6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496210" y="381194"/>
            <a:ext cx="986913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    I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have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seen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steps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is an Angel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Investor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  Will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let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what’s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here 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2" name="Téglalap 4">
            <a:extLst>
              <a:ext uri="{FF2B5EF4-FFF2-40B4-BE49-F238E27FC236}">
                <a16:creationId xmlns:a16="http://schemas.microsoft.com/office/drawing/2014/main" id="{C70E3EBB-DC20-FE8E-2EC5-D7E7BEEED310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FB2A9-EC42-7CC7-E70B-1F3CD9EAB109}"/>
              </a:ext>
            </a:extLst>
          </p:cNvPr>
          <p:cNvSpPr/>
          <p:nvPr/>
        </p:nvSpPr>
        <p:spPr>
          <a:xfrm>
            <a:off x="8010939" y="5108713"/>
            <a:ext cx="1123122" cy="1232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company's financial growth&#10;&#10;Description automatically generated with medium confidence">
            <a:extLst>
              <a:ext uri="{FF2B5EF4-FFF2-40B4-BE49-F238E27FC236}">
                <a16:creationId xmlns:a16="http://schemas.microsoft.com/office/drawing/2014/main" id="{5644FB54-C6D9-A905-97F4-2D5A1D308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60" y="1208027"/>
            <a:ext cx="8481391" cy="56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övegdoboz 21"/>
          <p:cNvSpPr txBox="1"/>
          <p:nvPr/>
        </p:nvSpPr>
        <p:spPr>
          <a:xfrm>
            <a:off x="2138436" y="1025318"/>
            <a:ext cx="3958318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Many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Ideas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only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some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are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Great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2138437" y="1416534"/>
            <a:ext cx="3958317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try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comprehend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problem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some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might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idea must be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validate</a:t>
            </a:r>
            <a:endParaRPr lang="fr-FR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1" name="Lekerekített téglalap 20"/>
          <p:cNvSpPr/>
          <p:nvPr/>
        </p:nvSpPr>
        <p:spPr>
          <a:xfrm>
            <a:off x="1199092" y="988801"/>
            <a:ext cx="720000" cy="720000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443035" y="1112840"/>
            <a:ext cx="29367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67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2137682" y="2140146"/>
            <a:ext cx="3958318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Market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Seems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Big 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2137683" y="2531361"/>
            <a:ext cx="3958317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might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think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wide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end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up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with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niche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non-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lucrative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market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full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players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1" name="Lekerekített téglalap 30"/>
          <p:cNvSpPr/>
          <p:nvPr/>
        </p:nvSpPr>
        <p:spPr>
          <a:xfrm>
            <a:off x="1198338" y="2103629"/>
            <a:ext cx="720000" cy="720000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rgbClr val="EB665F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398466" y="2227668"/>
            <a:ext cx="3818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67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2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2137681" y="3254974"/>
            <a:ext cx="4342631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Business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Model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is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Important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Tech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131184" y="3642038"/>
            <a:ext cx="3958317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something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brings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no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Well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find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worth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own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work</a:t>
            </a:r>
            <a:endParaRPr lang="fr-FR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6" name="Lekerekített téglalap 35"/>
          <p:cNvSpPr/>
          <p:nvPr/>
        </p:nvSpPr>
        <p:spPr>
          <a:xfrm>
            <a:off x="1198338" y="3218457"/>
            <a:ext cx="720000" cy="720000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1396328" y="3342496"/>
            <a:ext cx="3866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67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2131184" y="4382603"/>
            <a:ext cx="3958318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Marketing is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Underrated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2131185" y="4773819"/>
            <a:ext cx="3958317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If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cannot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close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deals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regular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basis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will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not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achieve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target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company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will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close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0" name="Lekerekített téglalap 39"/>
          <p:cNvSpPr/>
          <p:nvPr/>
        </p:nvSpPr>
        <p:spPr>
          <a:xfrm>
            <a:off x="1191840" y="4346087"/>
            <a:ext cx="720000" cy="720000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41" name="Szövegdoboz 40"/>
          <p:cNvSpPr txBox="1"/>
          <p:nvPr/>
        </p:nvSpPr>
        <p:spPr>
          <a:xfrm>
            <a:off x="1382883" y="4470125"/>
            <a:ext cx="39946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C79D019-87FE-2486-5DF5-79AF1308A41F}"/>
              </a:ext>
            </a:extLst>
          </p:cNvPr>
          <p:cNvSpPr txBox="1"/>
          <p:nvPr/>
        </p:nvSpPr>
        <p:spPr>
          <a:xfrm>
            <a:off x="2144182" y="5420970"/>
            <a:ext cx="3958318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Reaching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Maturity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is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Hardest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BBF913-AC9B-408A-1475-E32A22A48F9B}"/>
              </a:ext>
            </a:extLst>
          </p:cNvPr>
          <p:cNvSpPr txBox="1"/>
          <p:nvPr/>
        </p:nvSpPr>
        <p:spPr>
          <a:xfrm>
            <a:off x="2144182" y="5812186"/>
            <a:ext cx="3958317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 Simple </a:t>
            </a:r>
            <a:r>
              <a:rPr lang="en-US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RoadMaps</a:t>
            </a:r>
            <a:r>
              <a:rPr lang="en-US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to IPO is a long and complex process; buckle up</a:t>
            </a:r>
          </a:p>
        </p:txBody>
      </p:sp>
      <p:sp>
        <p:nvSpPr>
          <p:cNvPr id="5" name="Lekerekített téglalap 39">
            <a:extLst>
              <a:ext uri="{FF2B5EF4-FFF2-40B4-BE49-F238E27FC236}">
                <a16:creationId xmlns:a16="http://schemas.microsoft.com/office/drawing/2014/main" id="{06C06595-C3C7-6C6E-A83A-3D7A9ABEE9ED}"/>
              </a:ext>
            </a:extLst>
          </p:cNvPr>
          <p:cNvSpPr/>
          <p:nvPr/>
        </p:nvSpPr>
        <p:spPr>
          <a:xfrm>
            <a:off x="1204837" y="5384454"/>
            <a:ext cx="720000" cy="720000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58CAE5-4432-EA5F-3738-49CB23CB4AF7}"/>
              </a:ext>
            </a:extLst>
          </p:cNvPr>
          <p:cNvSpPr txBox="1"/>
          <p:nvPr/>
        </p:nvSpPr>
        <p:spPr>
          <a:xfrm>
            <a:off x="1395881" y="5508492"/>
            <a:ext cx="39946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67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5</a:t>
            </a:r>
          </a:p>
        </p:txBody>
      </p:sp>
      <p:sp>
        <p:nvSpPr>
          <p:cNvPr id="7" name="Szövegdoboz 12">
            <a:extLst>
              <a:ext uri="{FF2B5EF4-FFF2-40B4-BE49-F238E27FC236}">
                <a16:creationId xmlns:a16="http://schemas.microsoft.com/office/drawing/2014/main" id="{E913B1DE-CC6F-91FF-E0EF-C412B50563C8}"/>
              </a:ext>
            </a:extLst>
          </p:cNvPr>
          <p:cNvSpPr txBox="1"/>
          <p:nvPr/>
        </p:nvSpPr>
        <p:spPr>
          <a:xfrm>
            <a:off x="1911840" y="195762"/>
            <a:ext cx="7450007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4"/>
              </a:lnSpc>
            </a:pP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Conclusions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🚀</a:t>
            </a:r>
            <a:endParaRPr lang="hu-HU" sz="4267" b="1" spc="-67" dirty="0">
              <a:solidFill>
                <a:srgbClr val="EE7D3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0A7782-98D3-317D-7417-8F51B398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12" y="-130481"/>
            <a:ext cx="6172119" cy="711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2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1869-6BA6-2A9E-8449-87181C7B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4241E8-E6D1-DA56-BE13-D38845E513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87" y="-16295"/>
            <a:ext cx="12294973" cy="68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12">
            <a:extLst>
              <a:ext uri="{FF2B5EF4-FFF2-40B4-BE49-F238E27FC236}">
                <a16:creationId xmlns:a16="http://schemas.microsoft.com/office/drawing/2014/main" id="{48CF5C8F-9A2C-85B0-F148-46F5C2BBC963}"/>
              </a:ext>
            </a:extLst>
          </p:cNvPr>
          <p:cNvSpPr txBox="1"/>
          <p:nvPr/>
        </p:nvSpPr>
        <p:spPr>
          <a:xfrm>
            <a:off x="3115130" y="0"/>
            <a:ext cx="7132113" cy="184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4"/>
              </a:lnSpc>
            </a:pP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		Time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Ask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	     	    </a:t>
            </a:r>
          </a:p>
          <a:p>
            <a:pPr>
              <a:lnSpc>
                <a:spcPts val="4534"/>
              </a:lnSpc>
            </a:pP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Is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Easy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Make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Money?</a:t>
            </a:r>
          </a:p>
          <a:p>
            <a:pPr>
              <a:lnSpc>
                <a:spcPts val="4534"/>
              </a:lnSpc>
            </a:pP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		     🤑 💸 💹</a:t>
            </a:r>
          </a:p>
        </p:txBody>
      </p:sp>
    </p:spTree>
    <p:extLst>
      <p:ext uri="{BB962C8B-B14F-4D97-AF65-F5344CB8AC3E}">
        <p14:creationId xmlns:p14="http://schemas.microsoft.com/office/powerpoint/2010/main" val="340786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 rot="5400000">
            <a:off x="9492455" y="-299925"/>
            <a:ext cx="2399091" cy="3000000"/>
            <a:chOff x="14682345" y="0"/>
            <a:chExt cx="3598637" cy="4500000"/>
          </a:xfrm>
        </p:grpSpPr>
        <p:sp>
          <p:nvSpPr>
            <p:cNvPr id="31" name="Téglalap 30"/>
            <p:cNvSpPr/>
            <p:nvPr/>
          </p:nvSpPr>
          <p:spPr>
            <a:xfrm>
              <a:off x="14682345" y="2700000"/>
              <a:ext cx="1800000" cy="18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32" name="Téglalap 31"/>
            <p:cNvSpPr/>
            <p:nvPr/>
          </p:nvSpPr>
          <p:spPr>
            <a:xfrm>
              <a:off x="16480982" y="900000"/>
              <a:ext cx="1800000" cy="18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33" name="Téglalap 32"/>
            <p:cNvSpPr/>
            <p:nvPr/>
          </p:nvSpPr>
          <p:spPr>
            <a:xfrm>
              <a:off x="15579906" y="0"/>
              <a:ext cx="900000" cy="9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</p:grpSp>
      <p:sp>
        <p:nvSpPr>
          <p:cNvPr id="6" name="Szövegdoboz 5"/>
          <p:cNvSpPr txBox="1"/>
          <p:nvPr/>
        </p:nvSpPr>
        <p:spPr>
          <a:xfrm>
            <a:off x="4216608" y="509612"/>
            <a:ext cx="3112331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4"/>
              </a:lnSpc>
            </a:pP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Thank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”U”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E63A658-2F17-4A7E-9C50-24A0C06E2A9F}"/>
              </a:ext>
            </a:extLst>
          </p:cNvPr>
          <p:cNvSpPr txBox="1"/>
          <p:nvPr/>
        </p:nvSpPr>
        <p:spPr>
          <a:xfrm>
            <a:off x="2296607" y="4929103"/>
            <a:ext cx="210761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67"/>
              </a:lnSpc>
            </a:pPr>
            <a:r>
              <a:rPr lang="en-US" sz="1400" dirty="0">
                <a:solidFill>
                  <a:srgbClr val="4B5168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-18"/>
              </a:rPr>
              <a:t>Astronaut From Neptune 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1D8C7EFC-9A6A-4EF4-9DC7-E03943F36AD5}"/>
              </a:ext>
            </a:extLst>
          </p:cNvPr>
          <p:cNvSpPr txBox="1"/>
          <p:nvPr/>
        </p:nvSpPr>
        <p:spPr>
          <a:xfrm>
            <a:off x="2296608" y="4639077"/>
            <a:ext cx="1920000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Dan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Toderici</a:t>
            </a:r>
            <a:endParaRPr lang="hu-HU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1" name="Picture 10" descr="Two men wearing white space suits&#10;&#10;Description automatically generated">
            <a:extLst>
              <a:ext uri="{FF2B5EF4-FFF2-40B4-BE49-F238E27FC236}">
                <a16:creationId xmlns:a16="http://schemas.microsoft.com/office/drawing/2014/main" id="{0E4769EA-5E7E-E548-A2EF-9AF3ABF18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05" t="17789" b="22920"/>
          <a:stretch/>
        </p:blipFill>
        <p:spPr>
          <a:xfrm>
            <a:off x="2104505" y="1671638"/>
            <a:ext cx="2606468" cy="2855651"/>
          </a:xfrm>
          <a:prstGeom prst="ellipse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F2E0A86D-2D68-989F-68E8-81B7B176E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24" t="11565" r="31199" b="6766"/>
          <a:stretch/>
        </p:blipFill>
        <p:spPr>
          <a:xfrm>
            <a:off x="3948791" y="3632417"/>
            <a:ext cx="910861" cy="907088"/>
          </a:xfrm>
          <a:prstGeom prst="ellipse">
            <a:avLst/>
          </a:prstGeom>
        </p:spPr>
      </p:pic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CBBBC75-308D-F985-A035-4AF39A1A6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468" y="1671638"/>
            <a:ext cx="3026471" cy="3008184"/>
          </a:xfrm>
          <a:prstGeom prst="rect">
            <a:avLst/>
          </a:prstGeom>
        </p:spPr>
      </p:pic>
      <p:sp>
        <p:nvSpPr>
          <p:cNvPr id="5" name="Szövegdoboz 38">
            <a:extLst>
              <a:ext uri="{FF2B5EF4-FFF2-40B4-BE49-F238E27FC236}">
                <a16:creationId xmlns:a16="http://schemas.microsoft.com/office/drawing/2014/main" id="{DD18FCC4-4D41-9E2C-F63F-82DB179C5CE7}"/>
              </a:ext>
            </a:extLst>
          </p:cNvPr>
          <p:cNvSpPr txBox="1"/>
          <p:nvPr/>
        </p:nvSpPr>
        <p:spPr>
          <a:xfrm>
            <a:off x="6836468" y="4679822"/>
            <a:ext cx="2884593" cy="63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Case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Emergency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Contact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</a:t>
            </a:r>
            <a:endParaRPr lang="hu-HU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4AF45-E80D-EAFE-9DAF-A0182DD11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036" y="5622041"/>
            <a:ext cx="2220086" cy="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 rot="5400000">
            <a:off x="9492455" y="-299925"/>
            <a:ext cx="2399091" cy="3000000"/>
            <a:chOff x="14682345" y="0"/>
            <a:chExt cx="3598637" cy="4500000"/>
          </a:xfrm>
        </p:grpSpPr>
        <p:sp>
          <p:nvSpPr>
            <p:cNvPr id="31" name="Téglalap 30"/>
            <p:cNvSpPr/>
            <p:nvPr/>
          </p:nvSpPr>
          <p:spPr>
            <a:xfrm>
              <a:off x="14682345" y="2700000"/>
              <a:ext cx="1800000" cy="18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32" name="Téglalap 31"/>
            <p:cNvSpPr/>
            <p:nvPr/>
          </p:nvSpPr>
          <p:spPr>
            <a:xfrm>
              <a:off x="16480982" y="900000"/>
              <a:ext cx="1800000" cy="18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33" name="Téglalap 32"/>
            <p:cNvSpPr/>
            <p:nvPr/>
          </p:nvSpPr>
          <p:spPr>
            <a:xfrm>
              <a:off x="15579906" y="0"/>
              <a:ext cx="900000" cy="900000"/>
            </a:xfrm>
            <a:prstGeom prst="rect">
              <a:avLst/>
            </a:prstGeom>
            <a:solidFill>
              <a:srgbClr val="EA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</p:grpSp>
      <p:sp>
        <p:nvSpPr>
          <p:cNvPr id="6" name="Szövegdoboz 5"/>
          <p:cNvSpPr txBox="1"/>
          <p:nvPr/>
        </p:nvSpPr>
        <p:spPr>
          <a:xfrm>
            <a:off x="3472983" y="254856"/>
            <a:ext cx="5358504" cy="126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4"/>
              </a:lnSpc>
            </a:pP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Also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look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us</a:t>
            </a:r>
            <a:r>
              <a:rPr lang="hu-HU" sz="42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</a:t>
            </a:r>
          </a:p>
          <a:p>
            <a:pPr>
              <a:lnSpc>
                <a:spcPts val="4534"/>
              </a:lnSpc>
            </a:pP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finshapers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</a:t>
            </a:r>
            <a:r>
              <a:rPr lang="hu-HU" sz="4267" b="1" spc="-67" dirty="0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4267" b="1" spc="-67" dirty="0" err="1">
                <a:solidFill>
                  <a:srgbClr val="EE7D3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help</a:t>
            </a:r>
            <a:endParaRPr lang="hu-HU" sz="4267" b="1" spc="-67" dirty="0">
              <a:solidFill>
                <a:srgbClr val="EE7D31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E63A658-2F17-4A7E-9C50-24A0C06E2A9F}"/>
              </a:ext>
            </a:extLst>
          </p:cNvPr>
          <p:cNvSpPr txBox="1"/>
          <p:nvPr/>
        </p:nvSpPr>
        <p:spPr>
          <a:xfrm>
            <a:off x="1620747" y="4954958"/>
            <a:ext cx="210761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67"/>
              </a:lnSpc>
            </a:pPr>
            <a:r>
              <a:rPr lang="en-US" sz="1400" dirty="0">
                <a:solidFill>
                  <a:srgbClr val="4B5168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-18"/>
              </a:rPr>
              <a:t>Business &amp; HR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1D8C7EFC-9A6A-4EF4-9DC7-E03943F36AD5}"/>
              </a:ext>
            </a:extLst>
          </p:cNvPr>
          <p:cNvSpPr txBox="1"/>
          <p:nvPr/>
        </p:nvSpPr>
        <p:spPr>
          <a:xfrm>
            <a:off x="1620748" y="4664932"/>
            <a:ext cx="222008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Bianca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Szekely</a:t>
            </a:r>
            <a:endParaRPr lang="hu-HU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4AF45-E80D-EAFE-9DAF-A0182DD1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43" y="5537048"/>
            <a:ext cx="2220086" cy="540220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671CEE9B-B0BE-11ED-77AA-8FFA0C775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42609"/>
          <a:stretch/>
        </p:blipFill>
        <p:spPr bwMode="auto">
          <a:xfrm>
            <a:off x="1098505" y="1644204"/>
            <a:ext cx="2969138" cy="28355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8B2615EB-82E3-D3AF-0594-5F88B1352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9" b="27749"/>
          <a:stretch/>
        </p:blipFill>
        <p:spPr bwMode="auto">
          <a:xfrm>
            <a:off x="4514056" y="1516777"/>
            <a:ext cx="3163887" cy="3090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37">
            <a:extLst>
              <a:ext uri="{FF2B5EF4-FFF2-40B4-BE49-F238E27FC236}">
                <a16:creationId xmlns:a16="http://schemas.microsoft.com/office/drawing/2014/main" id="{E6E5716A-DED3-451B-CB34-B65B17F8CCCE}"/>
              </a:ext>
            </a:extLst>
          </p:cNvPr>
          <p:cNvSpPr txBox="1"/>
          <p:nvPr/>
        </p:nvSpPr>
        <p:spPr>
          <a:xfrm>
            <a:off x="5098428" y="4963546"/>
            <a:ext cx="210761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67"/>
              </a:lnSpc>
            </a:pPr>
            <a:r>
              <a:rPr lang="en-US" sz="1400" dirty="0">
                <a:solidFill>
                  <a:srgbClr val="4B5168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-18"/>
              </a:rPr>
              <a:t>Backend Developer</a:t>
            </a:r>
          </a:p>
        </p:txBody>
      </p:sp>
      <p:sp>
        <p:nvSpPr>
          <p:cNvPr id="12" name="Szövegdoboz 38">
            <a:extLst>
              <a:ext uri="{FF2B5EF4-FFF2-40B4-BE49-F238E27FC236}">
                <a16:creationId xmlns:a16="http://schemas.microsoft.com/office/drawing/2014/main" id="{CB0B803D-D585-16D7-CEB1-9EB65D958BDF}"/>
              </a:ext>
            </a:extLst>
          </p:cNvPr>
          <p:cNvSpPr txBox="1"/>
          <p:nvPr/>
        </p:nvSpPr>
        <p:spPr>
          <a:xfrm>
            <a:off x="4985956" y="4674737"/>
            <a:ext cx="2537061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Andreea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Rautescu</a:t>
            </a:r>
            <a:endParaRPr lang="hu-HU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30" name="Picture 6" descr="No description available.">
            <a:extLst>
              <a:ext uri="{FF2B5EF4-FFF2-40B4-BE49-F238E27FC236}">
                <a16:creationId xmlns:a16="http://schemas.microsoft.com/office/drawing/2014/main" id="{9AFD5118-98F0-6A8B-A314-4CA2767D1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44937"/>
          <a:stretch/>
        </p:blipFill>
        <p:spPr bwMode="auto">
          <a:xfrm>
            <a:off x="8124356" y="1516776"/>
            <a:ext cx="3163887" cy="3090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37">
            <a:extLst>
              <a:ext uri="{FF2B5EF4-FFF2-40B4-BE49-F238E27FC236}">
                <a16:creationId xmlns:a16="http://schemas.microsoft.com/office/drawing/2014/main" id="{5B05647D-C0C6-1233-2A54-743FCC63D15B}"/>
              </a:ext>
            </a:extLst>
          </p:cNvPr>
          <p:cNvSpPr txBox="1"/>
          <p:nvPr/>
        </p:nvSpPr>
        <p:spPr>
          <a:xfrm>
            <a:off x="8668139" y="4976249"/>
            <a:ext cx="210761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67"/>
              </a:lnSpc>
            </a:pPr>
            <a:r>
              <a:rPr lang="en-US" sz="1400" dirty="0">
                <a:solidFill>
                  <a:srgbClr val="4B5168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-18"/>
              </a:rPr>
              <a:t>Backend Developer</a:t>
            </a:r>
          </a:p>
        </p:txBody>
      </p:sp>
      <p:sp>
        <p:nvSpPr>
          <p:cNvPr id="14" name="Szövegdoboz 38">
            <a:extLst>
              <a:ext uri="{FF2B5EF4-FFF2-40B4-BE49-F238E27FC236}">
                <a16:creationId xmlns:a16="http://schemas.microsoft.com/office/drawing/2014/main" id="{10A4517E-9DA1-2685-4EE8-AAE8987F29F7}"/>
              </a:ext>
            </a:extLst>
          </p:cNvPr>
          <p:cNvSpPr txBox="1"/>
          <p:nvPr/>
        </p:nvSpPr>
        <p:spPr>
          <a:xfrm>
            <a:off x="8453056" y="4681088"/>
            <a:ext cx="2537061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Andrei</a:t>
            </a:r>
            <a:r>
              <a:rPr lang="hu-HU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Nut</a:t>
            </a:r>
            <a:endParaRPr lang="hu-HU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2114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earth from space&#10;&#10;Description automatically generated">
            <a:extLst>
              <a:ext uri="{FF2B5EF4-FFF2-40B4-BE49-F238E27FC236}">
                <a16:creationId xmlns:a16="http://schemas.microsoft.com/office/drawing/2014/main" id="{082F7E32-368C-FFD8-FB04-929A0310A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3"/>
          <a:stretch/>
        </p:blipFill>
        <p:spPr>
          <a:xfrm>
            <a:off x="-29711" y="-61897"/>
            <a:ext cx="12251422" cy="6981794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E6B56524-CE03-3AA6-041D-3E4ADA20FA42}"/>
              </a:ext>
            </a:extLst>
          </p:cNvPr>
          <p:cNvSpPr txBox="1"/>
          <p:nvPr/>
        </p:nvSpPr>
        <p:spPr>
          <a:xfrm>
            <a:off x="2541180" y="1749276"/>
            <a:ext cx="7109639" cy="356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Business in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Tech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is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the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Engine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of</a:t>
            </a:r>
          </a:p>
          <a:p>
            <a:pPr algn="ctr"/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Innovation</a:t>
            </a:r>
            <a:r>
              <a:rPr lang="hu-HU" sz="2800" b="1" dirty="0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, Drive, and </a:t>
            </a:r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Development</a:t>
            </a:r>
            <a:endParaRPr lang="hu-HU" sz="2800" b="1" dirty="0">
              <a:solidFill>
                <a:srgbClr val="EB665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To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achieve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Groundbreaking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Solutions</a:t>
            </a:r>
            <a:endParaRPr lang="hu-HU" sz="2800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That</a:t>
            </a:r>
            <a:r>
              <a:rPr lang="hu-HU" sz="2800" b="1" dirty="0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will</a:t>
            </a:r>
            <a:r>
              <a:rPr lang="hu-HU" sz="2800" b="1" dirty="0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shape</a:t>
            </a:r>
            <a:r>
              <a:rPr lang="hu-HU" sz="2800" b="1" dirty="0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our</a:t>
            </a:r>
            <a:r>
              <a:rPr lang="hu-HU" sz="2800" b="1" dirty="0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EB665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Tomorrow</a:t>
            </a:r>
            <a:endParaRPr lang="hu-HU" sz="1867" b="1" dirty="0">
              <a:solidFill>
                <a:srgbClr val="002060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BusinessDevelopment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TechOfTomorrow</a:t>
            </a:r>
            <a:b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</a:br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ThanksForTheThoughtsChatGPT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1333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hu-HU" sz="4000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69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övegdoboz 21"/>
          <p:cNvSpPr txBox="1"/>
          <p:nvPr/>
        </p:nvSpPr>
        <p:spPr>
          <a:xfrm>
            <a:off x="4018901" y="2295981"/>
            <a:ext cx="20289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Design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Thinking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1" name="Lekerekített téglalap 20"/>
          <p:cNvSpPr/>
          <p:nvPr/>
        </p:nvSpPr>
        <p:spPr>
          <a:xfrm>
            <a:off x="3532035" y="2231727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3671907" y="2289249"/>
            <a:ext cx="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</a:t>
            </a:r>
          </a:p>
        </p:txBody>
      </p:sp>
      <p:sp>
        <p:nvSpPr>
          <p:cNvPr id="31" name="Lekerekített téglalap 30"/>
          <p:cNvSpPr/>
          <p:nvPr/>
        </p:nvSpPr>
        <p:spPr>
          <a:xfrm>
            <a:off x="3531475" y="2844708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1A254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192550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626776" y="2883783"/>
            <a:ext cx="25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2</a:t>
            </a:r>
          </a:p>
        </p:txBody>
      </p:sp>
      <p:sp>
        <p:nvSpPr>
          <p:cNvPr id="36" name="Lekerekített téglalap 35"/>
          <p:cNvSpPr/>
          <p:nvPr/>
        </p:nvSpPr>
        <p:spPr>
          <a:xfrm>
            <a:off x="3531475" y="3547301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3DA98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3624639" y="3640211"/>
            <a:ext cx="2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3</a:t>
            </a:r>
          </a:p>
        </p:txBody>
      </p:sp>
      <p:sp>
        <p:nvSpPr>
          <p:cNvPr id="40" name="Lekerekített téglalap 39"/>
          <p:cNvSpPr/>
          <p:nvPr/>
        </p:nvSpPr>
        <p:spPr>
          <a:xfrm>
            <a:off x="3531475" y="4139579"/>
            <a:ext cx="472437" cy="484376"/>
          </a:xfrm>
          <a:prstGeom prst="roundRect">
            <a:avLst>
              <a:gd name="adj" fmla="val 19020"/>
            </a:avLst>
          </a:prstGeom>
          <a:solidFill>
            <a:srgbClr val="F54D4C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övegdoboz 40"/>
          <p:cNvSpPr txBox="1"/>
          <p:nvPr/>
        </p:nvSpPr>
        <p:spPr>
          <a:xfrm>
            <a:off x="3611195" y="4197101"/>
            <a:ext cx="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C79D019-87FE-2486-5DF5-79AF1308A41F}"/>
              </a:ext>
            </a:extLst>
          </p:cNvPr>
          <p:cNvSpPr txBox="1"/>
          <p:nvPr/>
        </p:nvSpPr>
        <p:spPr>
          <a:xfrm>
            <a:off x="918072" y="1043086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Framework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Overview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BBF913-AC9B-408A-1475-E32A22A48F9B}"/>
              </a:ext>
            </a:extLst>
          </p:cNvPr>
          <p:cNvSpPr txBox="1"/>
          <p:nvPr/>
        </p:nvSpPr>
        <p:spPr>
          <a:xfrm>
            <a:off x="3488505" y="1060398"/>
            <a:ext cx="3860562" cy="80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are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identifying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how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through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various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steps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develop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good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also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analyze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competition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918072" y="156453"/>
            <a:ext cx="725714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Brainstorming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Methods</a:t>
            </a:r>
            <a:endParaRPr lang="hu-HU" sz="2667" b="1" spc="-67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8" name="Szövegdoboz 21">
            <a:extLst>
              <a:ext uri="{FF2B5EF4-FFF2-40B4-BE49-F238E27FC236}">
                <a16:creationId xmlns:a16="http://schemas.microsoft.com/office/drawing/2014/main" id="{3259975C-5F9B-44FB-864E-3D34E19EC534}"/>
              </a:ext>
            </a:extLst>
          </p:cNvPr>
          <p:cNvSpPr txBox="1"/>
          <p:nvPr/>
        </p:nvSpPr>
        <p:spPr>
          <a:xfrm>
            <a:off x="4052457" y="2820924"/>
            <a:ext cx="238589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Competitive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Enviroment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Matrix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0" name="Szövegdoboz 21">
            <a:extLst>
              <a:ext uri="{FF2B5EF4-FFF2-40B4-BE49-F238E27FC236}">
                <a16:creationId xmlns:a16="http://schemas.microsoft.com/office/drawing/2014/main" id="{E7E9F5A2-FA2B-8FED-23B3-4E95DBFC4946}"/>
              </a:ext>
            </a:extLst>
          </p:cNvPr>
          <p:cNvSpPr txBox="1"/>
          <p:nvPr/>
        </p:nvSpPr>
        <p:spPr>
          <a:xfrm>
            <a:off x="4052457" y="3494800"/>
            <a:ext cx="235471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Market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Analysis</a:t>
            </a:r>
            <a:b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Blue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Ocean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Analysis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2" name="Szövegdoboz 21">
            <a:extLst>
              <a:ext uri="{FF2B5EF4-FFF2-40B4-BE49-F238E27FC236}">
                <a16:creationId xmlns:a16="http://schemas.microsoft.com/office/drawing/2014/main" id="{55332DB2-707C-53E6-6DD8-B0C5FFDDABA9}"/>
              </a:ext>
            </a:extLst>
          </p:cNvPr>
          <p:cNvSpPr txBox="1"/>
          <p:nvPr/>
        </p:nvSpPr>
        <p:spPr>
          <a:xfrm>
            <a:off x="4083632" y="4196880"/>
            <a:ext cx="2354715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Value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Proposition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3" name="Szövegdoboz 2">
            <a:extLst>
              <a:ext uri="{FF2B5EF4-FFF2-40B4-BE49-F238E27FC236}">
                <a16:creationId xmlns:a16="http://schemas.microsoft.com/office/drawing/2014/main" id="{DCF7C7B4-08CA-9F95-7E2B-7E8414E097C6}"/>
              </a:ext>
            </a:extLst>
          </p:cNvPr>
          <p:cNvSpPr txBox="1"/>
          <p:nvPr/>
        </p:nvSpPr>
        <p:spPr>
          <a:xfrm>
            <a:off x="918072" y="4814138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Key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Highlight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17" name="Szövegdoboz 2">
            <a:extLst>
              <a:ext uri="{FF2B5EF4-FFF2-40B4-BE49-F238E27FC236}">
                <a16:creationId xmlns:a16="http://schemas.microsoft.com/office/drawing/2014/main" id="{38DD7B57-D135-6363-7C83-DB8ED6BCA229}"/>
              </a:ext>
            </a:extLst>
          </p:cNvPr>
          <p:cNvSpPr txBox="1"/>
          <p:nvPr/>
        </p:nvSpPr>
        <p:spPr>
          <a:xfrm>
            <a:off x="918072" y="5748178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Significant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Metric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sp>
        <p:nvSpPr>
          <p:cNvPr id="18" name="Szövegdoboz 3">
            <a:extLst>
              <a:ext uri="{FF2B5EF4-FFF2-40B4-BE49-F238E27FC236}">
                <a16:creationId xmlns:a16="http://schemas.microsoft.com/office/drawing/2014/main" id="{473F210B-4179-DF36-9C60-D133EF601D3E}"/>
              </a:ext>
            </a:extLst>
          </p:cNvPr>
          <p:cNvSpPr txBox="1"/>
          <p:nvPr/>
        </p:nvSpPr>
        <p:spPr>
          <a:xfrm>
            <a:off x="3488505" y="5676970"/>
            <a:ext cx="386056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significant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number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shock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investor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have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reasoning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behind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endParaRPr lang="hu-HU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>
              <a:lnSpc>
                <a:spcPts val="1867"/>
              </a:lnSpc>
            </a:pPr>
            <a:r>
              <a:rPr lang="hu-HU" sz="1200" b="1" i="1" dirty="0" err="1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Eg</a:t>
            </a:r>
            <a:r>
              <a:rPr lang="hu-HU" sz="1200" b="1" i="1" dirty="0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: </a:t>
            </a:r>
            <a:r>
              <a:rPr lang="hu-HU" sz="1200" dirty="0" err="1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Break</a:t>
            </a:r>
            <a:r>
              <a:rPr lang="hu-HU" sz="1200" dirty="0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Even</a:t>
            </a:r>
            <a:r>
              <a:rPr lang="hu-HU" sz="1200" dirty="0">
                <a:solidFill>
                  <a:srgbClr val="4B5168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in 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1.2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years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,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initial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investment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of 1.3M EUR and no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longer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than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2 </a:t>
            </a:r>
            <a:b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19" name="Szövegdoboz 2">
            <a:extLst>
              <a:ext uri="{FF2B5EF4-FFF2-40B4-BE49-F238E27FC236}">
                <a16:creationId xmlns:a16="http://schemas.microsoft.com/office/drawing/2014/main" id="{D8D00B9E-5563-C788-A788-021AB98C0884}"/>
              </a:ext>
            </a:extLst>
          </p:cNvPr>
          <p:cNvSpPr txBox="1"/>
          <p:nvPr/>
        </p:nvSpPr>
        <p:spPr>
          <a:xfrm>
            <a:off x="918072" y="2228985"/>
            <a:ext cx="26134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Components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:</a:t>
            </a:r>
          </a:p>
        </p:txBody>
      </p:sp>
      <p:pic>
        <p:nvPicPr>
          <p:cNvPr id="16" name="Picture 15" descr="A person sitting at a desk with a cloud of smoke above him&#10;&#10;Description automatically generated">
            <a:extLst>
              <a:ext uri="{FF2B5EF4-FFF2-40B4-BE49-F238E27FC236}">
                <a16:creationId xmlns:a16="http://schemas.microsoft.com/office/drawing/2014/main" id="{DAEFE0BA-BE79-FEB1-DF8F-728B4A74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66" y="-19362"/>
            <a:ext cx="4842933" cy="6877362"/>
          </a:xfrm>
          <a:prstGeom prst="rect">
            <a:avLst/>
          </a:prstGeom>
        </p:spPr>
      </p:pic>
      <p:sp>
        <p:nvSpPr>
          <p:cNvPr id="23" name="Szövegdoboz 3">
            <a:extLst>
              <a:ext uri="{FF2B5EF4-FFF2-40B4-BE49-F238E27FC236}">
                <a16:creationId xmlns:a16="http://schemas.microsoft.com/office/drawing/2014/main" id="{C543D7EE-7DD1-0340-CFDB-89E9427EC99B}"/>
              </a:ext>
            </a:extLst>
          </p:cNvPr>
          <p:cNvSpPr txBox="1"/>
          <p:nvPr/>
        </p:nvSpPr>
        <p:spPr>
          <a:xfrm>
            <a:off x="3509990" y="4797207"/>
            <a:ext cx="3961074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67"/>
              </a:lnSpc>
            </a:pP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Focus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only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on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is most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essential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and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what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differentiates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b="1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</a:t>
            </a:r>
            <a:r>
              <a:rPr lang="hu-HU" sz="1200" b="1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from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your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closest</a:t>
            </a:r>
            <a:r>
              <a:rPr lang="hu-HU" sz="1200" dirty="0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1200" dirty="0" err="1">
                <a:solidFill>
                  <a:srgbClr val="4B516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competition</a:t>
            </a:r>
            <a:endParaRPr lang="en-US" sz="1200" dirty="0">
              <a:solidFill>
                <a:srgbClr val="4B5168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243D3C-B346-AE45-FFF9-24B1C2FA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2467426" y="294306"/>
            <a:ext cx="725714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Design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Thinking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–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Easier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Said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Done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💭</a:t>
            </a:r>
          </a:p>
        </p:txBody>
      </p:sp>
      <p:pic>
        <p:nvPicPr>
          <p:cNvPr id="6" name="Picture 5" descr="A diagram of a design process&#10;&#10;Description automatically generated">
            <a:extLst>
              <a:ext uri="{FF2B5EF4-FFF2-40B4-BE49-F238E27FC236}">
                <a16:creationId xmlns:a16="http://schemas.microsoft.com/office/drawing/2014/main" id="{84A3FD80-B5FB-5542-7D0F-CC48E772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31" y="797008"/>
            <a:ext cx="5206137" cy="5263983"/>
          </a:xfrm>
          <a:prstGeom prst="rect">
            <a:avLst/>
          </a:prstGeom>
        </p:spPr>
      </p:pic>
      <p:sp>
        <p:nvSpPr>
          <p:cNvPr id="9" name="Szövegdoboz 21">
            <a:extLst>
              <a:ext uri="{FF2B5EF4-FFF2-40B4-BE49-F238E27FC236}">
                <a16:creationId xmlns:a16="http://schemas.microsoft.com/office/drawing/2014/main" id="{9803C63D-F4BF-6358-9E7A-B4065BF91101}"/>
              </a:ext>
            </a:extLst>
          </p:cNvPr>
          <p:cNvSpPr txBox="1"/>
          <p:nvPr/>
        </p:nvSpPr>
        <p:spPr>
          <a:xfrm>
            <a:off x="2446465" y="1317737"/>
            <a:ext cx="2028903" cy="35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Easiest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Part</a:t>
            </a:r>
          </a:p>
        </p:txBody>
      </p:sp>
      <p:sp>
        <p:nvSpPr>
          <p:cNvPr id="11" name="Szövegdoboz 21">
            <a:extLst>
              <a:ext uri="{FF2B5EF4-FFF2-40B4-BE49-F238E27FC236}">
                <a16:creationId xmlns:a16="http://schemas.microsoft.com/office/drawing/2014/main" id="{52681DC4-F4F3-34F6-9F59-DA7CD16CD46C}"/>
              </a:ext>
            </a:extLst>
          </p:cNvPr>
          <p:cNvSpPr txBox="1"/>
          <p:nvPr/>
        </p:nvSpPr>
        <p:spPr>
          <a:xfrm>
            <a:off x="8240203" y="1334067"/>
            <a:ext cx="221864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Forms and Interviews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6" name="Lekerekített téglalap 20">
            <a:extLst>
              <a:ext uri="{FF2B5EF4-FFF2-40B4-BE49-F238E27FC236}">
                <a16:creationId xmlns:a16="http://schemas.microsoft.com/office/drawing/2014/main" id="{5E54914F-AC3D-A9DC-B0A4-DF62763BC697}"/>
              </a:ext>
            </a:extLst>
          </p:cNvPr>
          <p:cNvSpPr/>
          <p:nvPr/>
        </p:nvSpPr>
        <p:spPr>
          <a:xfrm>
            <a:off x="2211843" y="1383803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27" name="Szövegdoboz 1">
            <a:extLst>
              <a:ext uri="{FF2B5EF4-FFF2-40B4-BE49-F238E27FC236}">
                <a16:creationId xmlns:a16="http://schemas.microsoft.com/office/drawing/2014/main" id="{7CC27BEC-55A3-80AB-6566-9B8B17B43298}"/>
              </a:ext>
            </a:extLst>
          </p:cNvPr>
          <p:cNvSpPr txBox="1"/>
          <p:nvPr/>
        </p:nvSpPr>
        <p:spPr>
          <a:xfrm>
            <a:off x="2232806" y="1372559"/>
            <a:ext cx="192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6</a:t>
            </a:r>
          </a:p>
        </p:txBody>
      </p:sp>
      <p:sp>
        <p:nvSpPr>
          <p:cNvPr id="30" name="Lekerekített téglalap 20">
            <a:extLst>
              <a:ext uri="{FF2B5EF4-FFF2-40B4-BE49-F238E27FC236}">
                <a16:creationId xmlns:a16="http://schemas.microsoft.com/office/drawing/2014/main" id="{5AC96D5E-F2A5-A974-0BCA-A185E2257256}"/>
              </a:ext>
            </a:extLst>
          </p:cNvPr>
          <p:cNvSpPr/>
          <p:nvPr/>
        </p:nvSpPr>
        <p:spPr>
          <a:xfrm>
            <a:off x="8026544" y="1382403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32" name="Szövegdoboz 1">
            <a:extLst>
              <a:ext uri="{FF2B5EF4-FFF2-40B4-BE49-F238E27FC236}">
                <a16:creationId xmlns:a16="http://schemas.microsoft.com/office/drawing/2014/main" id="{670A793A-8012-E8E9-2FAF-6F72B938F4C7}"/>
              </a:ext>
            </a:extLst>
          </p:cNvPr>
          <p:cNvSpPr txBox="1"/>
          <p:nvPr/>
        </p:nvSpPr>
        <p:spPr>
          <a:xfrm>
            <a:off x="8047507" y="1371159"/>
            <a:ext cx="192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1</a:t>
            </a:r>
          </a:p>
        </p:txBody>
      </p:sp>
      <p:sp>
        <p:nvSpPr>
          <p:cNvPr id="34" name="Szövegdoboz 21">
            <a:extLst>
              <a:ext uri="{FF2B5EF4-FFF2-40B4-BE49-F238E27FC236}">
                <a16:creationId xmlns:a16="http://schemas.microsoft.com/office/drawing/2014/main" id="{B06215BE-8A97-975C-B562-B164C9CB9734}"/>
              </a:ext>
            </a:extLst>
          </p:cNvPr>
          <p:cNvSpPr txBox="1"/>
          <p:nvPr/>
        </p:nvSpPr>
        <p:spPr>
          <a:xfrm>
            <a:off x="8912727" y="3073133"/>
            <a:ext cx="243757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Data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Gathering</a:t>
            </a: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b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and </a:t>
            </a:r>
            <a:r>
              <a:rPr lang="hu-HU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Analysis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5" name="Lekerekített téglalap 20">
            <a:extLst>
              <a:ext uri="{FF2B5EF4-FFF2-40B4-BE49-F238E27FC236}">
                <a16:creationId xmlns:a16="http://schemas.microsoft.com/office/drawing/2014/main" id="{4ACCCBEB-4210-2A17-169D-BD360CD4B47F}"/>
              </a:ext>
            </a:extLst>
          </p:cNvPr>
          <p:cNvSpPr/>
          <p:nvPr/>
        </p:nvSpPr>
        <p:spPr>
          <a:xfrm>
            <a:off x="8699068" y="3121469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38" name="Szövegdoboz 1">
            <a:extLst>
              <a:ext uri="{FF2B5EF4-FFF2-40B4-BE49-F238E27FC236}">
                <a16:creationId xmlns:a16="http://schemas.microsoft.com/office/drawing/2014/main" id="{613DDB19-352B-B649-072B-630869D0277B}"/>
              </a:ext>
            </a:extLst>
          </p:cNvPr>
          <p:cNvSpPr txBox="1"/>
          <p:nvPr/>
        </p:nvSpPr>
        <p:spPr>
          <a:xfrm>
            <a:off x="8678105" y="3121469"/>
            <a:ext cx="23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2</a:t>
            </a:r>
          </a:p>
        </p:txBody>
      </p:sp>
      <p:sp>
        <p:nvSpPr>
          <p:cNvPr id="39" name="Szövegdoboz 21">
            <a:extLst>
              <a:ext uri="{FF2B5EF4-FFF2-40B4-BE49-F238E27FC236}">
                <a16:creationId xmlns:a16="http://schemas.microsoft.com/office/drawing/2014/main" id="{3705DF10-0AB6-9D88-96FD-FA19C87B0E21}"/>
              </a:ext>
            </a:extLst>
          </p:cNvPr>
          <p:cNvSpPr txBox="1"/>
          <p:nvPr/>
        </p:nvSpPr>
        <p:spPr>
          <a:xfrm>
            <a:off x="8273020" y="5245706"/>
            <a:ext cx="147251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Vitamin or </a:t>
            </a:r>
            <a:b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en-US" sz="1600" b="1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PainKiller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2" name="Lekerekített téglalap 20">
            <a:extLst>
              <a:ext uri="{FF2B5EF4-FFF2-40B4-BE49-F238E27FC236}">
                <a16:creationId xmlns:a16="http://schemas.microsoft.com/office/drawing/2014/main" id="{CB478FC2-E321-A3F7-10E5-684985222014}"/>
              </a:ext>
            </a:extLst>
          </p:cNvPr>
          <p:cNvSpPr/>
          <p:nvPr/>
        </p:nvSpPr>
        <p:spPr>
          <a:xfrm>
            <a:off x="7930762" y="5294042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43" name="Szövegdoboz 1">
            <a:extLst>
              <a:ext uri="{FF2B5EF4-FFF2-40B4-BE49-F238E27FC236}">
                <a16:creationId xmlns:a16="http://schemas.microsoft.com/office/drawing/2014/main" id="{3AAA9F5B-14D2-2B1F-F925-BDBCC0DC9D01}"/>
              </a:ext>
            </a:extLst>
          </p:cNvPr>
          <p:cNvSpPr txBox="1"/>
          <p:nvPr/>
        </p:nvSpPr>
        <p:spPr>
          <a:xfrm>
            <a:off x="7909799" y="5294042"/>
            <a:ext cx="23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3</a:t>
            </a:r>
          </a:p>
        </p:txBody>
      </p:sp>
      <p:sp>
        <p:nvSpPr>
          <p:cNvPr id="44" name="Szövegdoboz 21">
            <a:extLst>
              <a:ext uri="{FF2B5EF4-FFF2-40B4-BE49-F238E27FC236}">
                <a16:creationId xmlns:a16="http://schemas.microsoft.com/office/drawing/2014/main" id="{D54BF811-AAF1-66AB-3798-BBDA673B5AC8}"/>
              </a:ext>
            </a:extLst>
          </p:cNvPr>
          <p:cNvSpPr txBox="1"/>
          <p:nvPr/>
        </p:nvSpPr>
        <p:spPr>
          <a:xfrm>
            <a:off x="3279272" y="5245706"/>
            <a:ext cx="147251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Quick and </a:t>
            </a:r>
            <a:b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Dirty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5" name="Lekerekített téglalap 20">
            <a:extLst>
              <a:ext uri="{FF2B5EF4-FFF2-40B4-BE49-F238E27FC236}">
                <a16:creationId xmlns:a16="http://schemas.microsoft.com/office/drawing/2014/main" id="{94C765FF-E6A2-D00F-8B2A-B6FE1F2D4FD4}"/>
              </a:ext>
            </a:extLst>
          </p:cNvPr>
          <p:cNvSpPr/>
          <p:nvPr/>
        </p:nvSpPr>
        <p:spPr>
          <a:xfrm>
            <a:off x="2937014" y="5294042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46" name="Szövegdoboz 1">
            <a:extLst>
              <a:ext uri="{FF2B5EF4-FFF2-40B4-BE49-F238E27FC236}">
                <a16:creationId xmlns:a16="http://schemas.microsoft.com/office/drawing/2014/main" id="{FDEC4073-45B9-8E11-4BAB-3DA5BD7B35D1}"/>
              </a:ext>
            </a:extLst>
          </p:cNvPr>
          <p:cNvSpPr txBox="1"/>
          <p:nvPr/>
        </p:nvSpPr>
        <p:spPr>
          <a:xfrm>
            <a:off x="2916051" y="5294042"/>
            <a:ext cx="23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4</a:t>
            </a:r>
          </a:p>
        </p:txBody>
      </p:sp>
      <p:sp>
        <p:nvSpPr>
          <p:cNvPr id="47" name="Szövegdoboz 21">
            <a:extLst>
              <a:ext uri="{FF2B5EF4-FFF2-40B4-BE49-F238E27FC236}">
                <a16:creationId xmlns:a16="http://schemas.microsoft.com/office/drawing/2014/main" id="{350169A4-AEC9-24C9-83D1-1030CFFFF9FA}"/>
              </a:ext>
            </a:extLst>
          </p:cNvPr>
          <p:cNvSpPr txBox="1"/>
          <p:nvPr/>
        </p:nvSpPr>
        <p:spPr>
          <a:xfrm>
            <a:off x="2330526" y="3073133"/>
            <a:ext cx="147251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Feels Like</a:t>
            </a:r>
            <a:b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en-US" sz="1600" b="1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it's Working</a:t>
            </a:r>
            <a:endParaRPr lang="hu-HU" sz="1600" b="1" dirty="0">
              <a:solidFill>
                <a:srgbClr val="192550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8" name="Lekerekített téglalap 20">
            <a:extLst>
              <a:ext uri="{FF2B5EF4-FFF2-40B4-BE49-F238E27FC236}">
                <a16:creationId xmlns:a16="http://schemas.microsoft.com/office/drawing/2014/main" id="{C2245664-977C-8BD2-F68B-A2D1040D0C3C}"/>
              </a:ext>
            </a:extLst>
          </p:cNvPr>
          <p:cNvSpPr/>
          <p:nvPr/>
        </p:nvSpPr>
        <p:spPr>
          <a:xfrm>
            <a:off x="1988268" y="3121469"/>
            <a:ext cx="234622" cy="223734"/>
          </a:xfrm>
          <a:prstGeom prst="roundRect">
            <a:avLst>
              <a:gd name="adj" fmla="val 19020"/>
            </a:avLst>
          </a:prstGeom>
          <a:solidFill>
            <a:srgbClr val="EB665F"/>
          </a:solidFill>
          <a:ln>
            <a:noFill/>
          </a:ln>
          <a:effectLst>
            <a:outerShdw blurRad="50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EB665F"/>
              </a:solidFill>
              <a:highlight>
                <a:srgbClr val="EB665F"/>
              </a:highlight>
            </a:endParaRPr>
          </a:p>
        </p:txBody>
      </p:sp>
      <p:sp>
        <p:nvSpPr>
          <p:cNvPr id="49" name="Szövegdoboz 1">
            <a:extLst>
              <a:ext uri="{FF2B5EF4-FFF2-40B4-BE49-F238E27FC236}">
                <a16:creationId xmlns:a16="http://schemas.microsoft.com/office/drawing/2014/main" id="{F8FB724A-4EFD-E85B-7B9A-B81ADB4F8451}"/>
              </a:ext>
            </a:extLst>
          </p:cNvPr>
          <p:cNvSpPr txBox="1"/>
          <p:nvPr/>
        </p:nvSpPr>
        <p:spPr>
          <a:xfrm>
            <a:off x="1967305" y="3121469"/>
            <a:ext cx="23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5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52F0617-509D-9BF0-69B3-E2EF31451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51" name="Téglalap 4">
            <a:extLst>
              <a:ext uri="{FF2B5EF4-FFF2-40B4-BE49-F238E27FC236}">
                <a16:creationId xmlns:a16="http://schemas.microsoft.com/office/drawing/2014/main" id="{B458CFDD-FF23-9AAB-E4FF-5BCF79D68986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9369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3953736" y="302990"/>
            <a:ext cx="459391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Segmenting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the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Market 🥧 </a:t>
            </a:r>
            <a:b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</a:b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        TAM, SAM, SOM, EVG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02CF2-8184-2432-8B39-5872E29B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5DDAB51D-E822-4133-9E22-EFD328CAD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1" y="2279183"/>
            <a:ext cx="5040918" cy="2299633"/>
          </a:xfrm>
          <a:prstGeom prst="rect">
            <a:avLst/>
          </a:prstGeom>
        </p:spPr>
      </p:pic>
      <p:pic>
        <p:nvPicPr>
          <p:cNvPr id="14" name="Picture 13" descr="A diagram of a serviceable market&#10;&#10;Description automatically generated">
            <a:extLst>
              <a:ext uri="{FF2B5EF4-FFF2-40B4-BE49-F238E27FC236}">
                <a16:creationId xmlns:a16="http://schemas.microsoft.com/office/drawing/2014/main" id="{F21E7735-E572-1E7E-1377-709BD1C6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93" y="2279183"/>
            <a:ext cx="5450509" cy="2381600"/>
          </a:xfrm>
          <a:prstGeom prst="rect">
            <a:avLst/>
          </a:prstGeom>
        </p:spPr>
      </p:pic>
      <p:sp>
        <p:nvSpPr>
          <p:cNvPr id="15" name="Téglalap 4">
            <a:extLst>
              <a:ext uri="{FF2B5EF4-FFF2-40B4-BE49-F238E27FC236}">
                <a16:creationId xmlns:a16="http://schemas.microsoft.com/office/drawing/2014/main" id="{B5C13C9D-557C-D88E-9CFB-593AC2D6E4DA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16" name="Téglalap 4">
            <a:extLst>
              <a:ext uri="{FF2B5EF4-FFF2-40B4-BE49-F238E27FC236}">
                <a16:creationId xmlns:a16="http://schemas.microsoft.com/office/drawing/2014/main" id="{82E85DD4-CB89-4721-317B-2A24302787A3}"/>
              </a:ext>
            </a:extLst>
          </p:cNvPr>
          <p:cNvSpPr/>
          <p:nvPr/>
        </p:nvSpPr>
        <p:spPr>
          <a:xfrm>
            <a:off x="10408184" y="905019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2F897C-AE69-E70D-22A6-EF1FECDA0A49}"/>
              </a:ext>
            </a:extLst>
          </p:cNvPr>
          <p:cNvSpPr/>
          <p:nvPr/>
        </p:nvSpPr>
        <p:spPr>
          <a:xfrm>
            <a:off x="3417902" y="2104165"/>
            <a:ext cx="2332006" cy="249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75AE1-0561-B343-E7DE-40BD1E96CE8D}"/>
              </a:ext>
            </a:extLst>
          </p:cNvPr>
          <p:cNvSpPr txBox="1"/>
          <p:nvPr/>
        </p:nvSpPr>
        <p:spPr>
          <a:xfrm>
            <a:off x="3435500" y="2485935"/>
            <a:ext cx="281519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1A254F"/>
                </a:solidFill>
              </a:rPr>
              <a:t>Total Addressable Market</a:t>
            </a:r>
          </a:p>
          <a:p>
            <a:r>
              <a:rPr lang="en-US" sz="1000" dirty="0">
                <a:solidFill>
                  <a:srgbClr val="1A254F"/>
                </a:solidFill>
              </a:rPr>
              <a:t>How Big is the largest market?</a:t>
            </a:r>
          </a:p>
          <a:p>
            <a:endParaRPr lang="en-US" sz="1000" dirty="0">
              <a:solidFill>
                <a:srgbClr val="1A254F"/>
              </a:solidFill>
            </a:endParaRPr>
          </a:p>
          <a:p>
            <a:r>
              <a:rPr lang="en-US" sz="1000" b="1" dirty="0">
                <a:solidFill>
                  <a:srgbClr val="1A254F"/>
                </a:solidFill>
              </a:rPr>
              <a:t>Serviceable Available Market</a:t>
            </a:r>
          </a:p>
          <a:p>
            <a:r>
              <a:rPr lang="en-US" sz="1000" dirty="0">
                <a:solidFill>
                  <a:srgbClr val="1A254F"/>
                </a:solidFill>
              </a:rPr>
              <a:t>What kind of portion of the market fits you?</a:t>
            </a:r>
          </a:p>
          <a:p>
            <a:endParaRPr lang="en-US" sz="1000" dirty="0">
              <a:solidFill>
                <a:srgbClr val="1A254F"/>
              </a:solidFill>
            </a:endParaRPr>
          </a:p>
          <a:p>
            <a:r>
              <a:rPr lang="en-US" sz="1000" b="1" dirty="0">
                <a:solidFill>
                  <a:srgbClr val="1A254F"/>
                </a:solidFill>
              </a:rPr>
              <a:t>Serviceable Obtainable Market</a:t>
            </a:r>
          </a:p>
          <a:p>
            <a:r>
              <a:rPr lang="en-US" sz="1000" dirty="0">
                <a:solidFill>
                  <a:srgbClr val="1A254F"/>
                </a:solidFill>
              </a:rPr>
              <a:t>What portion of the market are you able to reach?</a:t>
            </a:r>
          </a:p>
          <a:p>
            <a:endParaRPr lang="en-US" sz="1000" dirty="0">
              <a:solidFill>
                <a:srgbClr val="1A254F"/>
              </a:solidFill>
            </a:endParaRPr>
          </a:p>
          <a:p>
            <a:endParaRPr lang="en-US" sz="1000" dirty="0">
              <a:solidFill>
                <a:srgbClr val="1A254F"/>
              </a:solidFill>
            </a:endParaRPr>
          </a:p>
          <a:p>
            <a:r>
              <a:rPr lang="en-US" sz="1000" b="1" dirty="0" err="1">
                <a:solidFill>
                  <a:srgbClr val="1A254F"/>
                </a:solidFill>
              </a:rPr>
              <a:t>Earlyvangelists</a:t>
            </a:r>
            <a:endParaRPr lang="en-US" sz="1000" b="1" dirty="0">
              <a:solidFill>
                <a:srgbClr val="1A254F"/>
              </a:solidFill>
            </a:endParaRPr>
          </a:p>
          <a:p>
            <a:r>
              <a:rPr lang="en-US" sz="1000" dirty="0">
                <a:solidFill>
                  <a:srgbClr val="1A254F"/>
                </a:solidFill>
              </a:rPr>
              <a:t>What are your most potential customers?</a:t>
            </a:r>
          </a:p>
          <a:p>
            <a:r>
              <a:rPr lang="en-US" sz="10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96FBCD-AED6-F693-14B1-30F28EFDF161}"/>
              </a:ext>
            </a:extLst>
          </p:cNvPr>
          <p:cNvSpPr/>
          <p:nvPr/>
        </p:nvSpPr>
        <p:spPr>
          <a:xfrm>
            <a:off x="6991572" y="4330971"/>
            <a:ext cx="674702" cy="98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262A-3907-BD47-63DB-91A4527F7674}"/>
              </a:ext>
            </a:extLst>
          </p:cNvPr>
          <p:cNvSpPr txBox="1"/>
          <p:nvPr/>
        </p:nvSpPr>
        <p:spPr>
          <a:xfrm>
            <a:off x="6987267" y="4257353"/>
            <a:ext cx="602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25252"/>
                </a:solidFill>
              </a:rPr>
              <a:t>market</a:t>
            </a:r>
          </a:p>
        </p:txBody>
      </p:sp>
    </p:spTree>
    <p:extLst>
      <p:ext uri="{BB962C8B-B14F-4D97-AF65-F5344CB8AC3E}">
        <p14:creationId xmlns:p14="http://schemas.microsoft.com/office/powerpoint/2010/main" val="83628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549742" y="332807"/>
            <a:ext cx="9407318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Competitive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Analysis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– Gartner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vs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Competivie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Matrix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🥶</a:t>
            </a: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9A72D91E-4196-764C-F251-BE562B95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" y="1770313"/>
            <a:ext cx="4032517" cy="391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02CF2-8184-2432-8B39-5872E29B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2" name="Téglalap 4">
            <a:extLst>
              <a:ext uri="{FF2B5EF4-FFF2-40B4-BE49-F238E27FC236}">
                <a16:creationId xmlns:a16="http://schemas.microsoft.com/office/drawing/2014/main" id="{787C9D11-A26F-6E5B-9185-8DD896A46829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  <p:sp>
        <p:nvSpPr>
          <p:cNvPr id="4" name="Téglalap 4">
            <a:extLst>
              <a:ext uri="{FF2B5EF4-FFF2-40B4-BE49-F238E27FC236}">
                <a16:creationId xmlns:a16="http://schemas.microsoft.com/office/drawing/2014/main" id="{F65BF5F0-2DCD-2152-6B1D-34A5E382FE28}"/>
              </a:ext>
            </a:extLst>
          </p:cNvPr>
          <p:cNvSpPr/>
          <p:nvPr/>
        </p:nvSpPr>
        <p:spPr>
          <a:xfrm>
            <a:off x="10408184" y="905019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74538E-3DA9-C665-3CBB-3552B7C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38156"/>
              </p:ext>
            </p:extLst>
          </p:nvPr>
        </p:nvGraphicFramePr>
        <p:xfrm>
          <a:off x="5315951" y="2484558"/>
          <a:ext cx="6427676" cy="18888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1147">
                  <a:extLst>
                    <a:ext uri="{9D8B030D-6E8A-4147-A177-3AD203B41FA5}">
                      <a16:colId xmlns:a16="http://schemas.microsoft.com/office/drawing/2014/main" val="226005921"/>
                    </a:ext>
                  </a:extLst>
                </a:gridCol>
                <a:gridCol w="1020354">
                  <a:extLst>
                    <a:ext uri="{9D8B030D-6E8A-4147-A177-3AD203B41FA5}">
                      <a16:colId xmlns:a16="http://schemas.microsoft.com/office/drawing/2014/main" val="2495942200"/>
                    </a:ext>
                  </a:extLst>
                </a:gridCol>
                <a:gridCol w="983023">
                  <a:extLst>
                    <a:ext uri="{9D8B030D-6E8A-4147-A177-3AD203B41FA5}">
                      <a16:colId xmlns:a16="http://schemas.microsoft.com/office/drawing/2014/main" val="1121890770"/>
                    </a:ext>
                  </a:extLst>
                </a:gridCol>
                <a:gridCol w="1070129">
                  <a:extLst>
                    <a:ext uri="{9D8B030D-6E8A-4147-A177-3AD203B41FA5}">
                      <a16:colId xmlns:a16="http://schemas.microsoft.com/office/drawing/2014/main" val="366557183"/>
                    </a:ext>
                  </a:extLst>
                </a:gridCol>
                <a:gridCol w="983023">
                  <a:extLst>
                    <a:ext uri="{9D8B030D-6E8A-4147-A177-3AD203B41FA5}">
                      <a16:colId xmlns:a16="http://schemas.microsoft.com/office/drawing/2014/main" val="3507493742"/>
                    </a:ext>
                  </a:extLst>
                </a:gridCol>
              </a:tblGrid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62123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/>
                        <a:t>FacCeva1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75231"/>
                  </a:ext>
                </a:extLst>
              </a:tr>
              <a:tr h="321804">
                <a:tc>
                  <a:txBody>
                    <a:bodyPr/>
                    <a:lstStyle/>
                    <a:p>
                      <a:r>
                        <a:rPr lang="en-US" dirty="0"/>
                        <a:t>FacCeva2DarMaiBine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36398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FacCeva3DarSuperBine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52481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 err="1"/>
                        <a:t>NouaSuperCompanie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24136"/>
                  </a:ext>
                </a:extLst>
              </a:tr>
            </a:tbl>
          </a:graphicData>
        </a:graphic>
      </p:graphicFrame>
      <p:sp>
        <p:nvSpPr>
          <p:cNvPr id="9" name="5-point Star 8">
            <a:extLst>
              <a:ext uri="{FF2B5EF4-FFF2-40B4-BE49-F238E27FC236}">
                <a16:creationId xmlns:a16="http://schemas.microsoft.com/office/drawing/2014/main" id="{1ADD3F73-DA22-4DFE-1C76-53A4CF41A844}"/>
              </a:ext>
            </a:extLst>
          </p:cNvPr>
          <p:cNvSpPr/>
          <p:nvPr/>
        </p:nvSpPr>
        <p:spPr>
          <a:xfrm>
            <a:off x="7941895" y="2902187"/>
            <a:ext cx="377687" cy="322421"/>
          </a:xfrm>
          <a:prstGeom prst="star5">
            <a:avLst/>
          </a:prstGeom>
          <a:solidFill>
            <a:srgbClr val="F54D4C"/>
          </a:solidFill>
          <a:ln>
            <a:solidFill>
              <a:srgbClr val="F54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77DBD3E8-19EA-CC15-15A7-5F5EF02AD21B}"/>
              </a:ext>
            </a:extLst>
          </p:cNvPr>
          <p:cNvSpPr/>
          <p:nvPr/>
        </p:nvSpPr>
        <p:spPr>
          <a:xfrm>
            <a:off x="8956983" y="3267789"/>
            <a:ext cx="377687" cy="322421"/>
          </a:xfrm>
          <a:prstGeom prst="star5">
            <a:avLst/>
          </a:prstGeom>
          <a:solidFill>
            <a:srgbClr val="1A254F"/>
          </a:solidFill>
          <a:ln>
            <a:solidFill>
              <a:srgbClr val="1A25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2C7F7D83-B1BE-50CD-CE02-00EFBBF6DD6F}"/>
              </a:ext>
            </a:extLst>
          </p:cNvPr>
          <p:cNvSpPr/>
          <p:nvPr/>
        </p:nvSpPr>
        <p:spPr>
          <a:xfrm>
            <a:off x="9909850" y="2883529"/>
            <a:ext cx="377687" cy="322421"/>
          </a:xfrm>
          <a:prstGeom prst="star5">
            <a:avLst/>
          </a:prstGeom>
          <a:solidFill>
            <a:srgbClr val="EF7D31"/>
          </a:solidFill>
          <a:ln>
            <a:solidFill>
              <a:srgbClr val="EF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138A4F5-E64C-6665-14B5-4C7E18E2F9AD}"/>
              </a:ext>
            </a:extLst>
          </p:cNvPr>
          <p:cNvSpPr/>
          <p:nvPr/>
        </p:nvSpPr>
        <p:spPr>
          <a:xfrm>
            <a:off x="7942426" y="4007839"/>
            <a:ext cx="377687" cy="322421"/>
          </a:xfrm>
          <a:prstGeom prst="star5">
            <a:avLst/>
          </a:prstGeom>
          <a:solidFill>
            <a:srgbClr val="F54D4C"/>
          </a:solidFill>
          <a:ln>
            <a:solidFill>
              <a:srgbClr val="F54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7A11B96F-6749-894D-CAF6-07EB3BC02F8D}"/>
              </a:ext>
            </a:extLst>
          </p:cNvPr>
          <p:cNvSpPr/>
          <p:nvPr/>
        </p:nvSpPr>
        <p:spPr>
          <a:xfrm>
            <a:off x="10957060" y="3275992"/>
            <a:ext cx="377687" cy="322421"/>
          </a:xfrm>
          <a:prstGeom prst="star5">
            <a:avLst/>
          </a:prstGeom>
          <a:solidFill>
            <a:srgbClr val="3DA98C"/>
          </a:solidFill>
          <a:ln>
            <a:solidFill>
              <a:srgbClr val="3DA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ED4099A2-445E-AA9C-1454-47A0E0377C13}"/>
              </a:ext>
            </a:extLst>
          </p:cNvPr>
          <p:cNvSpPr/>
          <p:nvPr/>
        </p:nvSpPr>
        <p:spPr>
          <a:xfrm>
            <a:off x="8956983" y="3987955"/>
            <a:ext cx="377687" cy="322421"/>
          </a:xfrm>
          <a:prstGeom prst="star5">
            <a:avLst/>
          </a:prstGeom>
          <a:solidFill>
            <a:srgbClr val="1A25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81665BA-54CF-8A79-FD29-B0CE832CC24C}"/>
              </a:ext>
            </a:extLst>
          </p:cNvPr>
          <p:cNvSpPr/>
          <p:nvPr/>
        </p:nvSpPr>
        <p:spPr>
          <a:xfrm>
            <a:off x="9909850" y="3999855"/>
            <a:ext cx="377687" cy="322421"/>
          </a:xfrm>
          <a:prstGeom prst="star5">
            <a:avLst/>
          </a:prstGeom>
          <a:solidFill>
            <a:srgbClr val="EF7D31"/>
          </a:solidFill>
          <a:ln>
            <a:solidFill>
              <a:srgbClr val="EF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5E9DC4C-747C-6D02-B91C-70DDC376C2ED}"/>
              </a:ext>
            </a:extLst>
          </p:cNvPr>
          <p:cNvSpPr/>
          <p:nvPr/>
        </p:nvSpPr>
        <p:spPr>
          <a:xfrm>
            <a:off x="10957060" y="3999855"/>
            <a:ext cx="377687" cy="322421"/>
          </a:xfrm>
          <a:prstGeom prst="star5">
            <a:avLst/>
          </a:prstGeom>
          <a:solidFill>
            <a:srgbClr val="3DA98C"/>
          </a:solidFill>
          <a:ln>
            <a:solidFill>
              <a:srgbClr val="3DA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088F4230-2C9D-63FA-64D0-FCF61343311C}"/>
              </a:ext>
            </a:extLst>
          </p:cNvPr>
          <p:cNvSpPr/>
          <p:nvPr/>
        </p:nvSpPr>
        <p:spPr>
          <a:xfrm>
            <a:off x="7941896" y="3642236"/>
            <a:ext cx="377687" cy="322421"/>
          </a:xfrm>
          <a:prstGeom prst="star5">
            <a:avLst/>
          </a:prstGeom>
          <a:solidFill>
            <a:srgbClr val="F54D4C"/>
          </a:solidFill>
          <a:ln>
            <a:solidFill>
              <a:srgbClr val="F54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3CBCBBE7-DEEF-53BA-82FC-EE81E3A176F0}"/>
              </a:ext>
            </a:extLst>
          </p:cNvPr>
          <p:cNvSpPr/>
          <p:nvPr/>
        </p:nvSpPr>
        <p:spPr>
          <a:xfrm>
            <a:off x="9913429" y="3620057"/>
            <a:ext cx="377687" cy="322421"/>
          </a:xfrm>
          <a:prstGeom prst="star5">
            <a:avLst/>
          </a:prstGeom>
          <a:solidFill>
            <a:srgbClr val="EF7D31"/>
          </a:solidFill>
          <a:ln>
            <a:solidFill>
              <a:srgbClr val="EF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22227124-AD7F-145F-061B-90E0C0D6077A}"/>
              </a:ext>
            </a:extLst>
          </p:cNvPr>
          <p:cNvSpPr/>
          <p:nvPr/>
        </p:nvSpPr>
        <p:spPr>
          <a:xfrm>
            <a:off x="10957060" y="3642235"/>
            <a:ext cx="377687" cy="322421"/>
          </a:xfrm>
          <a:prstGeom prst="star5">
            <a:avLst/>
          </a:prstGeom>
          <a:solidFill>
            <a:srgbClr val="3DA98C"/>
          </a:solidFill>
          <a:ln>
            <a:solidFill>
              <a:srgbClr val="3DA9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2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12">
            <a:extLst>
              <a:ext uri="{FF2B5EF4-FFF2-40B4-BE49-F238E27FC236}">
                <a16:creationId xmlns:a16="http://schemas.microsoft.com/office/drawing/2014/main" id="{2FB0863B-2DAA-DBD7-4345-E9C6A62D6901}"/>
              </a:ext>
            </a:extLst>
          </p:cNvPr>
          <p:cNvSpPr txBox="1"/>
          <p:nvPr/>
        </p:nvSpPr>
        <p:spPr>
          <a:xfrm>
            <a:off x="1918672" y="388317"/>
            <a:ext cx="8778438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Blue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Ocean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Quest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– Is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it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safe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to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swim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? Huh, </a:t>
            </a:r>
            <a:r>
              <a:rPr lang="hu-HU" sz="2667" b="1" spc="-67" dirty="0" err="1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nice</a:t>
            </a:r>
            <a:r>
              <a:rPr lang="hu-HU" sz="2667" b="1" spc="-67" dirty="0">
                <a:solidFill>
                  <a:srgbClr val="192550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🥹🫶</a:t>
            </a:r>
          </a:p>
        </p:txBody>
      </p:sp>
      <p:pic>
        <p:nvPicPr>
          <p:cNvPr id="4" name="Picture 3" descr="A blue and red square with white text&#10;&#10;Description automatically generated">
            <a:extLst>
              <a:ext uri="{FF2B5EF4-FFF2-40B4-BE49-F238E27FC236}">
                <a16:creationId xmlns:a16="http://schemas.microsoft.com/office/drawing/2014/main" id="{C93BE02C-C0E7-42DD-4262-286576B0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90" y="1463306"/>
            <a:ext cx="9202220" cy="450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2C1CB-0315-5E38-98A4-F187B19D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" y="6476806"/>
            <a:ext cx="1465617" cy="356633"/>
          </a:xfrm>
          <a:prstGeom prst="rect">
            <a:avLst/>
          </a:prstGeom>
        </p:spPr>
      </p:pic>
      <p:sp>
        <p:nvSpPr>
          <p:cNvPr id="8" name="Téglalap 4">
            <a:extLst>
              <a:ext uri="{FF2B5EF4-FFF2-40B4-BE49-F238E27FC236}">
                <a16:creationId xmlns:a16="http://schemas.microsoft.com/office/drawing/2014/main" id="{74D2094B-93C7-22F9-202B-98214B4AC0B8}"/>
              </a:ext>
            </a:extLst>
          </p:cNvPr>
          <p:cNvSpPr/>
          <p:nvPr/>
        </p:nvSpPr>
        <p:spPr>
          <a:xfrm>
            <a:off x="11295254" y="0"/>
            <a:ext cx="896746" cy="896746"/>
          </a:xfrm>
          <a:prstGeom prst="rect">
            <a:avLst/>
          </a:prstGeom>
          <a:solidFill>
            <a:srgbClr val="EA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25511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548CFDC-F9FD-D587-294E-8C49A7DC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72" y="0"/>
            <a:ext cx="12356544" cy="6924813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07C5203-64BF-5034-DAC7-E11882720EEA}"/>
              </a:ext>
            </a:extLst>
          </p:cNvPr>
          <p:cNvSpPr txBox="1"/>
          <p:nvPr/>
        </p:nvSpPr>
        <p:spPr>
          <a:xfrm>
            <a:off x="1547706" y="1944584"/>
            <a:ext cx="8812028" cy="356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Co-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creating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value</a:t>
            </a:r>
            <a:r>
              <a:rPr lang="hu-HU" sz="32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in business </a:t>
            </a:r>
            <a:r>
              <a:rPr lang="hu-HU" sz="32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model</a:t>
            </a:r>
            <a:endParaRPr lang="hu-HU" sz="3200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Transforms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customers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from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passive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recipients</a:t>
            </a:r>
            <a:endParaRPr lang="hu-HU" sz="2800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To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Active</a:t>
            </a:r>
            <a:r>
              <a:rPr lang="hu-HU" sz="2800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Partners</a:t>
            </a:r>
            <a:endParaRPr lang="hu-HU" sz="2800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Amplifying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Innovation</a:t>
            </a:r>
            <a:r>
              <a:rPr lang="hu-HU" sz="2800" b="1" dirty="0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 and </a:t>
            </a:r>
            <a:r>
              <a:rPr lang="hu-HU" sz="2800" b="1" dirty="0" err="1">
                <a:solidFill>
                  <a:srgbClr val="1A254F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Engagement</a:t>
            </a:r>
            <a:endParaRPr lang="hu-HU" sz="1867" b="1" dirty="0">
              <a:solidFill>
                <a:srgbClr val="1A254F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#Co-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CreatingValueProposition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BringValueNotFrictions</a:t>
            </a:r>
            <a:b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</a:br>
            <a:r>
              <a:rPr lang="hu-HU" sz="1867" b="1" dirty="0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#</a:t>
            </a:r>
            <a:r>
              <a:rPr lang="hu-HU" sz="1867" b="1" dirty="0" err="1">
                <a:solidFill>
                  <a:schemeClr val="bg1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Poppins" pitchFamily="2" charset="77"/>
                <a:cs typeface="Poppins" pitchFamily="2" charset="77"/>
              </a:rPr>
              <a:t>ThanksForTheThoughtsChatGPT</a:t>
            </a:r>
            <a:endParaRPr lang="hu-HU" sz="1867" b="1" dirty="0">
              <a:solidFill>
                <a:schemeClr val="bg1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en-US" sz="1333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pPr algn="ctr"/>
            <a:endParaRPr lang="hu-HU" sz="4000" b="1" dirty="0">
              <a:solidFill>
                <a:srgbClr val="E36D56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08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16789</TotalTime>
  <Words>1976</Words>
  <Application>Microsoft Macintosh PowerPoint</Application>
  <PresentationFormat>Widescreen</PresentationFormat>
  <Paragraphs>307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Inter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Toderici</dc:creator>
  <cp:lastModifiedBy>Dan Toderici</cp:lastModifiedBy>
  <cp:revision>35</cp:revision>
  <dcterms:created xsi:type="dcterms:W3CDTF">2023-09-12T10:29:16Z</dcterms:created>
  <dcterms:modified xsi:type="dcterms:W3CDTF">2024-04-13T07:53:32Z</dcterms:modified>
</cp:coreProperties>
</file>